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256" r:id="rId2"/>
    <p:sldId id="273" r:id="rId3"/>
    <p:sldId id="257" r:id="rId4"/>
    <p:sldId id="258" r:id="rId5"/>
    <p:sldId id="259" r:id="rId6"/>
    <p:sldId id="260" r:id="rId7"/>
    <p:sldId id="277" r:id="rId8"/>
    <p:sldId id="278" r:id="rId9"/>
    <p:sldId id="279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74" r:id="rId20"/>
    <p:sldId id="275" r:id="rId21"/>
    <p:sldId id="269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9A9FA0-5774-4113-9477-A9BD4AD672A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A234A0-ABD5-43AF-80ED-15CFA3E48EC9}">
      <dgm:prSet phldrT="[Text]"/>
      <dgm:spPr/>
      <dgm:t>
        <a:bodyPr/>
        <a:lstStyle/>
        <a:p>
          <a:r>
            <a:rPr lang="en-US" dirty="0" err="1"/>
            <a:t>Methanides</a:t>
          </a:r>
          <a:endParaRPr lang="en-US" dirty="0"/>
        </a:p>
      </dgm:t>
    </dgm:pt>
    <dgm:pt modelId="{5EDA80F9-5107-420C-8CF9-9A0743F03EB8}" type="parTrans" cxnId="{4D750E45-A2D3-4714-8086-4F942B0DDBC7}">
      <dgm:prSet/>
      <dgm:spPr/>
      <dgm:t>
        <a:bodyPr/>
        <a:lstStyle/>
        <a:p>
          <a:endParaRPr lang="en-US"/>
        </a:p>
      </dgm:t>
    </dgm:pt>
    <dgm:pt modelId="{4D12E27B-112E-4045-AD3C-02DF36B147C8}" type="sibTrans" cxnId="{4D750E45-A2D3-4714-8086-4F942B0DDBC7}">
      <dgm:prSet/>
      <dgm:spPr/>
      <dgm:t>
        <a:bodyPr/>
        <a:lstStyle/>
        <a:p>
          <a:endParaRPr lang="en-US"/>
        </a:p>
      </dgm:t>
    </dgm:pt>
    <dgm:pt modelId="{B5DCAD1F-E44E-4542-B33A-6D871CE75722}">
      <dgm:prSet phldrT="[Text]"/>
      <dgm:spPr/>
      <dgm:t>
        <a:bodyPr/>
        <a:lstStyle/>
        <a:p>
          <a:r>
            <a:rPr lang="en-US" dirty="0"/>
            <a:t>Be</a:t>
          </a:r>
          <a:r>
            <a:rPr lang="en-US" baseline="-25000" dirty="0"/>
            <a:t>2</a:t>
          </a:r>
          <a:r>
            <a:rPr lang="en-US" dirty="0"/>
            <a:t>C</a:t>
          </a:r>
        </a:p>
      </dgm:t>
    </dgm:pt>
    <dgm:pt modelId="{DCEA90B4-446C-406E-8C8E-3D30DC4DB749}" type="parTrans" cxnId="{F00CE45A-F52C-4DF8-B5CD-F15B4C50B916}">
      <dgm:prSet/>
      <dgm:spPr/>
      <dgm:t>
        <a:bodyPr/>
        <a:lstStyle/>
        <a:p>
          <a:endParaRPr lang="en-US"/>
        </a:p>
      </dgm:t>
    </dgm:pt>
    <dgm:pt modelId="{A3DC1731-8FAB-420C-8262-FAB266A63A24}" type="sibTrans" cxnId="{F00CE45A-F52C-4DF8-B5CD-F15B4C50B916}">
      <dgm:prSet/>
      <dgm:spPr/>
      <dgm:t>
        <a:bodyPr/>
        <a:lstStyle/>
        <a:p>
          <a:endParaRPr lang="en-US"/>
        </a:p>
      </dgm:t>
    </dgm:pt>
    <dgm:pt modelId="{EFDB6D39-5453-4943-9D09-DC37D765B98B}">
      <dgm:prSet phldrT="[Text]"/>
      <dgm:spPr/>
      <dgm:t>
        <a:bodyPr/>
        <a:lstStyle/>
        <a:p>
          <a:r>
            <a:rPr lang="en-US" dirty="0"/>
            <a:t>On hydrolysis give methane</a:t>
          </a:r>
        </a:p>
      </dgm:t>
    </dgm:pt>
    <dgm:pt modelId="{7526B5B6-7280-4A5B-B9FA-B42695F36C18}" type="parTrans" cxnId="{2DEC187A-C80A-4FCB-B710-8D755852E04E}">
      <dgm:prSet/>
      <dgm:spPr/>
      <dgm:t>
        <a:bodyPr/>
        <a:lstStyle/>
        <a:p>
          <a:endParaRPr lang="en-US"/>
        </a:p>
      </dgm:t>
    </dgm:pt>
    <dgm:pt modelId="{5E6AB8AC-385C-4EFC-BE86-B4F9C8696FD7}" type="sibTrans" cxnId="{2DEC187A-C80A-4FCB-B710-8D755852E04E}">
      <dgm:prSet/>
      <dgm:spPr/>
      <dgm:t>
        <a:bodyPr/>
        <a:lstStyle/>
        <a:p>
          <a:endParaRPr lang="en-US"/>
        </a:p>
      </dgm:t>
    </dgm:pt>
    <dgm:pt modelId="{A3949455-259F-406A-803D-4720191CE74B}">
      <dgm:prSet phldrT="[Text]"/>
      <dgm:spPr/>
      <dgm:t>
        <a:bodyPr/>
        <a:lstStyle/>
        <a:p>
          <a:r>
            <a:rPr lang="en-US" dirty="0" err="1"/>
            <a:t>Acetyllides</a:t>
          </a:r>
          <a:endParaRPr lang="en-US" dirty="0"/>
        </a:p>
      </dgm:t>
    </dgm:pt>
    <dgm:pt modelId="{252CE9B2-5007-4722-ADCF-84951E18D8BC}" type="parTrans" cxnId="{678C8EBD-E637-4A6F-B540-AAF67921C4EA}">
      <dgm:prSet/>
      <dgm:spPr/>
      <dgm:t>
        <a:bodyPr/>
        <a:lstStyle/>
        <a:p>
          <a:endParaRPr lang="en-US"/>
        </a:p>
      </dgm:t>
    </dgm:pt>
    <dgm:pt modelId="{D4429E7A-DAA4-4F3E-86D9-83129FEFFD5F}" type="sibTrans" cxnId="{678C8EBD-E637-4A6F-B540-AAF67921C4EA}">
      <dgm:prSet/>
      <dgm:spPr/>
      <dgm:t>
        <a:bodyPr/>
        <a:lstStyle/>
        <a:p>
          <a:endParaRPr lang="en-US"/>
        </a:p>
      </dgm:t>
    </dgm:pt>
    <dgm:pt modelId="{0574365A-7C1D-448C-945E-9DAF42BAF158}">
      <dgm:prSet phldrT="[Text]"/>
      <dgm:spPr/>
      <dgm:t>
        <a:bodyPr/>
        <a:lstStyle/>
        <a:p>
          <a:r>
            <a:rPr lang="en-US" dirty="0"/>
            <a:t>CaC</a:t>
          </a:r>
          <a:r>
            <a:rPr lang="en-US" baseline="-25000" dirty="0"/>
            <a:t>2</a:t>
          </a:r>
        </a:p>
      </dgm:t>
    </dgm:pt>
    <dgm:pt modelId="{FE6EAB6A-8E21-4429-81B4-B71FB578DEB8}" type="parTrans" cxnId="{4671CECE-9969-4879-9595-DDF4A9EDCDBB}">
      <dgm:prSet/>
      <dgm:spPr/>
      <dgm:t>
        <a:bodyPr/>
        <a:lstStyle/>
        <a:p>
          <a:endParaRPr lang="en-US"/>
        </a:p>
      </dgm:t>
    </dgm:pt>
    <dgm:pt modelId="{B257EB91-AAA3-4D69-832C-C38C6BAF1A1C}" type="sibTrans" cxnId="{4671CECE-9969-4879-9595-DDF4A9EDCDBB}">
      <dgm:prSet/>
      <dgm:spPr/>
      <dgm:t>
        <a:bodyPr/>
        <a:lstStyle/>
        <a:p>
          <a:endParaRPr lang="en-US"/>
        </a:p>
      </dgm:t>
    </dgm:pt>
    <dgm:pt modelId="{5E66D43D-9A7E-423A-9F94-6546124A865D}">
      <dgm:prSet phldrT="[Text]"/>
      <dgm:spPr/>
      <dgm:t>
        <a:bodyPr/>
        <a:lstStyle/>
        <a:p>
          <a:r>
            <a:rPr lang="en-US" dirty="0"/>
            <a:t>On hydrolysis give acetylene</a:t>
          </a:r>
        </a:p>
      </dgm:t>
    </dgm:pt>
    <dgm:pt modelId="{9E42B44B-7CA8-4294-9A7E-07FFD5E61606}" type="parTrans" cxnId="{AD697177-15B6-4146-9A7C-3CE0953FDF6F}">
      <dgm:prSet/>
      <dgm:spPr/>
      <dgm:t>
        <a:bodyPr/>
        <a:lstStyle/>
        <a:p>
          <a:endParaRPr lang="en-US"/>
        </a:p>
      </dgm:t>
    </dgm:pt>
    <dgm:pt modelId="{07398647-0D06-43DF-AC9E-5E4982BDB047}" type="sibTrans" cxnId="{AD697177-15B6-4146-9A7C-3CE0953FDF6F}">
      <dgm:prSet/>
      <dgm:spPr/>
      <dgm:t>
        <a:bodyPr/>
        <a:lstStyle/>
        <a:p>
          <a:endParaRPr lang="en-US"/>
        </a:p>
      </dgm:t>
    </dgm:pt>
    <dgm:pt modelId="{84235052-BCEC-4CD4-836B-B54CA5CDE9D5}">
      <dgm:prSet phldrT="[Text]"/>
      <dgm:spPr/>
      <dgm:t>
        <a:bodyPr/>
        <a:lstStyle/>
        <a:p>
          <a:r>
            <a:rPr lang="en-US" dirty="0" err="1"/>
            <a:t>Allylides</a:t>
          </a:r>
          <a:endParaRPr lang="en-US" dirty="0"/>
        </a:p>
      </dgm:t>
    </dgm:pt>
    <dgm:pt modelId="{C785965E-345E-4FD9-A625-300B0501F385}" type="parTrans" cxnId="{7E8BF25D-7AF1-4B24-B536-6131E1AAD84E}">
      <dgm:prSet/>
      <dgm:spPr/>
      <dgm:t>
        <a:bodyPr/>
        <a:lstStyle/>
        <a:p>
          <a:endParaRPr lang="en-US"/>
        </a:p>
      </dgm:t>
    </dgm:pt>
    <dgm:pt modelId="{B14BB6EC-CF11-4286-A231-08C62620FD4F}" type="sibTrans" cxnId="{7E8BF25D-7AF1-4B24-B536-6131E1AAD84E}">
      <dgm:prSet/>
      <dgm:spPr/>
      <dgm:t>
        <a:bodyPr/>
        <a:lstStyle/>
        <a:p>
          <a:endParaRPr lang="en-US"/>
        </a:p>
      </dgm:t>
    </dgm:pt>
    <dgm:pt modelId="{0F0F783A-7D76-4D24-8040-803AEFA95FF2}">
      <dgm:prSet phldrT="[Text]"/>
      <dgm:spPr/>
      <dgm:t>
        <a:bodyPr/>
        <a:lstStyle/>
        <a:p>
          <a:r>
            <a:rPr lang="en-US" dirty="0"/>
            <a:t>Mg</a:t>
          </a:r>
          <a:r>
            <a:rPr lang="en-US" baseline="-25000" dirty="0"/>
            <a:t>2</a:t>
          </a:r>
          <a:r>
            <a:rPr lang="en-US" dirty="0"/>
            <a:t>C</a:t>
          </a:r>
          <a:r>
            <a:rPr lang="en-US" baseline="-25000" dirty="0"/>
            <a:t>3</a:t>
          </a:r>
        </a:p>
      </dgm:t>
    </dgm:pt>
    <dgm:pt modelId="{5FD6544B-EAA9-4358-AEBA-E9106DF12643}" type="parTrans" cxnId="{BAB59EDE-4F13-484F-9A70-11D9542F65F6}">
      <dgm:prSet/>
      <dgm:spPr/>
      <dgm:t>
        <a:bodyPr/>
        <a:lstStyle/>
        <a:p>
          <a:endParaRPr lang="en-US"/>
        </a:p>
      </dgm:t>
    </dgm:pt>
    <dgm:pt modelId="{98502DFA-60DC-4426-9B95-C5B75359C53A}" type="sibTrans" cxnId="{BAB59EDE-4F13-484F-9A70-11D9542F65F6}">
      <dgm:prSet/>
      <dgm:spPr/>
      <dgm:t>
        <a:bodyPr/>
        <a:lstStyle/>
        <a:p>
          <a:endParaRPr lang="en-US"/>
        </a:p>
      </dgm:t>
    </dgm:pt>
    <dgm:pt modelId="{F3ADAE8D-9D9F-460C-9E49-FCFF33251AD4}">
      <dgm:prSet phldrT="[Text]"/>
      <dgm:spPr/>
      <dgm:t>
        <a:bodyPr/>
        <a:lstStyle/>
        <a:p>
          <a:r>
            <a:rPr lang="en-US" dirty="0"/>
            <a:t>On hydrolysis give </a:t>
          </a:r>
          <a:r>
            <a:rPr lang="en-US" dirty="0" err="1"/>
            <a:t>propyne</a:t>
          </a:r>
          <a:endParaRPr lang="en-US" dirty="0"/>
        </a:p>
      </dgm:t>
    </dgm:pt>
    <dgm:pt modelId="{C8755CF8-C802-4263-A92D-B92DEC925B50}" type="parTrans" cxnId="{1BF09294-2B28-4F37-97BA-F7A55F0725FB}">
      <dgm:prSet/>
      <dgm:spPr/>
      <dgm:t>
        <a:bodyPr/>
        <a:lstStyle/>
        <a:p>
          <a:endParaRPr lang="en-US"/>
        </a:p>
      </dgm:t>
    </dgm:pt>
    <dgm:pt modelId="{885DA2BF-B104-492D-9AFD-C47211197F52}" type="sibTrans" cxnId="{1BF09294-2B28-4F37-97BA-F7A55F0725FB}">
      <dgm:prSet/>
      <dgm:spPr/>
      <dgm:t>
        <a:bodyPr/>
        <a:lstStyle/>
        <a:p>
          <a:endParaRPr lang="en-US"/>
        </a:p>
      </dgm:t>
    </dgm:pt>
    <dgm:pt modelId="{BD9E7ED1-B7D0-467A-9F6D-29B6DC7F73C1}">
      <dgm:prSet phldrT="[Text]"/>
      <dgm:spPr/>
      <dgm:t>
        <a:bodyPr/>
        <a:lstStyle/>
        <a:p>
          <a:r>
            <a:rPr lang="en-US" dirty="0"/>
            <a:t>Al</a:t>
          </a:r>
          <a:r>
            <a:rPr lang="en-US" baseline="-25000" dirty="0"/>
            <a:t>4</a:t>
          </a:r>
          <a:r>
            <a:rPr lang="en-US" dirty="0"/>
            <a:t>C</a:t>
          </a:r>
          <a:r>
            <a:rPr lang="en-US" baseline="-25000" dirty="0"/>
            <a:t>3</a:t>
          </a:r>
        </a:p>
      </dgm:t>
    </dgm:pt>
    <dgm:pt modelId="{105F8901-FC4A-49AD-8601-4D19329BDE42}" type="parTrans" cxnId="{710EC2B4-395E-47D2-919E-8011EDB62B3D}">
      <dgm:prSet/>
      <dgm:spPr/>
    </dgm:pt>
    <dgm:pt modelId="{F738B596-B3C5-4C09-B7B8-88575CB8E956}" type="sibTrans" cxnId="{710EC2B4-395E-47D2-919E-8011EDB62B3D}">
      <dgm:prSet/>
      <dgm:spPr/>
    </dgm:pt>
    <dgm:pt modelId="{59D83667-67C7-48B6-8CA2-58BD8B599010}">
      <dgm:prSet phldrT="[Text]"/>
      <dgm:spPr/>
      <dgm:t>
        <a:bodyPr/>
        <a:lstStyle/>
        <a:p>
          <a:r>
            <a:rPr lang="en-US" dirty="0"/>
            <a:t>Contains C</a:t>
          </a:r>
          <a:r>
            <a:rPr lang="en-US" baseline="30000" dirty="0"/>
            <a:t>4-</a:t>
          </a:r>
          <a:r>
            <a:rPr lang="en-US" dirty="0"/>
            <a:t> ion</a:t>
          </a:r>
        </a:p>
      </dgm:t>
    </dgm:pt>
    <dgm:pt modelId="{2B799709-793C-4FF3-A1E5-FA4A7E5D6843}" type="parTrans" cxnId="{F7D9BFE9-1EB3-4028-8F10-F7C1151B4568}">
      <dgm:prSet/>
      <dgm:spPr/>
    </dgm:pt>
    <dgm:pt modelId="{24041190-75A1-4B04-A5F2-E31EEFC09D43}" type="sibTrans" cxnId="{F7D9BFE9-1EB3-4028-8F10-F7C1151B4568}">
      <dgm:prSet/>
      <dgm:spPr/>
    </dgm:pt>
    <dgm:pt modelId="{081AF57F-5521-498F-9874-B7C733939DC6}">
      <dgm:prSet phldrT="[Text]"/>
      <dgm:spPr/>
      <dgm:t>
        <a:bodyPr/>
        <a:lstStyle/>
        <a:p>
          <a:r>
            <a:rPr lang="en-US" dirty="0"/>
            <a:t>Contains C</a:t>
          </a:r>
          <a:r>
            <a:rPr lang="en-US" baseline="-25000" dirty="0"/>
            <a:t>2</a:t>
          </a:r>
          <a:r>
            <a:rPr lang="en-US" baseline="30000" dirty="0"/>
            <a:t>2-</a:t>
          </a:r>
          <a:r>
            <a:rPr lang="en-US" dirty="0"/>
            <a:t>  ion</a:t>
          </a:r>
        </a:p>
      </dgm:t>
    </dgm:pt>
    <dgm:pt modelId="{738FC4A0-C5D8-44D1-9E27-D6CD425AE8BB}" type="parTrans" cxnId="{E1D38164-0D29-45E2-9CD8-91275549B81B}">
      <dgm:prSet/>
      <dgm:spPr/>
    </dgm:pt>
    <dgm:pt modelId="{A03F8A1B-4861-48D0-B06C-5810B6D4728A}" type="sibTrans" cxnId="{E1D38164-0D29-45E2-9CD8-91275549B81B}">
      <dgm:prSet/>
      <dgm:spPr/>
    </dgm:pt>
    <dgm:pt modelId="{56820C6B-2B41-4922-85E7-57F6E3EACE2A}">
      <dgm:prSet phldrT="[Text]"/>
      <dgm:spPr/>
      <dgm:t>
        <a:bodyPr/>
        <a:lstStyle/>
        <a:p>
          <a:r>
            <a:rPr lang="en-US" dirty="0"/>
            <a:t>Contains C</a:t>
          </a:r>
          <a:r>
            <a:rPr lang="en-US" baseline="-25000" dirty="0"/>
            <a:t>3</a:t>
          </a:r>
          <a:r>
            <a:rPr lang="en-US" baseline="30000" dirty="0"/>
            <a:t>2- </a:t>
          </a:r>
          <a:r>
            <a:rPr lang="en-US" dirty="0"/>
            <a:t>ion</a:t>
          </a:r>
        </a:p>
      </dgm:t>
    </dgm:pt>
    <dgm:pt modelId="{93D46CC8-0A5A-4F24-9664-7ED76BBD0AFE}" type="parTrans" cxnId="{03D69807-7AD1-4468-8AA2-89EBB28A1844}">
      <dgm:prSet/>
      <dgm:spPr/>
    </dgm:pt>
    <dgm:pt modelId="{FB115121-C55C-4388-A0B4-B67E22A18CED}" type="sibTrans" cxnId="{03D69807-7AD1-4468-8AA2-89EBB28A1844}">
      <dgm:prSet/>
      <dgm:spPr/>
    </dgm:pt>
    <dgm:pt modelId="{73598122-A85B-4EFE-A84B-CB321A3F1A72}" type="pres">
      <dgm:prSet presAssocID="{C69A9FA0-5774-4113-9477-A9BD4AD672A6}" presName="Name0" presStyleCnt="0">
        <dgm:presLayoutVars>
          <dgm:dir/>
          <dgm:animLvl val="lvl"/>
          <dgm:resizeHandles val="exact"/>
        </dgm:presLayoutVars>
      </dgm:prSet>
      <dgm:spPr/>
    </dgm:pt>
    <dgm:pt modelId="{E1C18763-45D5-45B0-BDE1-AB8716DCDCD1}" type="pres">
      <dgm:prSet presAssocID="{4CA234A0-ABD5-43AF-80ED-15CFA3E48EC9}" presName="composite" presStyleCnt="0"/>
      <dgm:spPr/>
    </dgm:pt>
    <dgm:pt modelId="{9758ED0C-CC8F-4961-A5BE-5AD6A4ECFC02}" type="pres">
      <dgm:prSet presAssocID="{4CA234A0-ABD5-43AF-80ED-15CFA3E48EC9}" presName="parTx" presStyleLbl="alignNode1" presStyleIdx="0" presStyleCnt="3" custLinFactNeighborX="2936" custLinFactNeighborY="6472">
        <dgm:presLayoutVars>
          <dgm:chMax val="0"/>
          <dgm:chPref val="0"/>
          <dgm:bulletEnabled val="1"/>
        </dgm:presLayoutVars>
      </dgm:prSet>
      <dgm:spPr/>
    </dgm:pt>
    <dgm:pt modelId="{4953078D-A181-437D-843B-B9B32E2B0E57}" type="pres">
      <dgm:prSet presAssocID="{4CA234A0-ABD5-43AF-80ED-15CFA3E48EC9}" presName="desTx" presStyleLbl="alignAccFollowNode1" presStyleIdx="0" presStyleCnt="3">
        <dgm:presLayoutVars>
          <dgm:bulletEnabled val="1"/>
        </dgm:presLayoutVars>
      </dgm:prSet>
      <dgm:spPr/>
    </dgm:pt>
    <dgm:pt modelId="{A25B0BD8-5C2C-486D-B498-50DECD3AA9BE}" type="pres">
      <dgm:prSet presAssocID="{4D12E27B-112E-4045-AD3C-02DF36B147C8}" presName="space" presStyleCnt="0"/>
      <dgm:spPr/>
    </dgm:pt>
    <dgm:pt modelId="{AC464AB6-7DD4-4067-88F9-8406C4D38622}" type="pres">
      <dgm:prSet presAssocID="{A3949455-259F-406A-803D-4720191CE74B}" presName="composite" presStyleCnt="0"/>
      <dgm:spPr/>
    </dgm:pt>
    <dgm:pt modelId="{74A23BB9-873A-4359-B00A-C4027FB082AA}" type="pres">
      <dgm:prSet presAssocID="{A3949455-259F-406A-803D-4720191CE74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C223EA9-1A89-4910-9BD8-34D92BDF8FFD}" type="pres">
      <dgm:prSet presAssocID="{A3949455-259F-406A-803D-4720191CE74B}" presName="desTx" presStyleLbl="alignAccFollowNode1" presStyleIdx="1" presStyleCnt="3">
        <dgm:presLayoutVars>
          <dgm:bulletEnabled val="1"/>
        </dgm:presLayoutVars>
      </dgm:prSet>
      <dgm:spPr/>
    </dgm:pt>
    <dgm:pt modelId="{6E179867-5261-4756-887A-5376BD15431A}" type="pres">
      <dgm:prSet presAssocID="{D4429E7A-DAA4-4F3E-86D9-83129FEFFD5F}" presName="space" presStyleCnt="0"/>
      <dgm:spPr/>
    </dgm:pt>
    <dgm:pt modelId="{46E15FA2-9CA7-4932-975F-9534C3F30377}" type="pres">
      <dgm:prSet presAssocID="{84235052-BCEC-4CD4-836B-B54CA5CDE9D5}" presName="composite" presStyleCnt="0"/>
      <dgm:spPr/>
    </dgm:pt>
    <dgm:pt modelId="{F72681EF-5A51-42E1-B087-3DC00F1BCB4A}" type="pres">
      <dgm:prSet presAssocID="{84235052-BCEC-4CD4-836B-B54CA5CDE9D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C8E03DC-0374-4085-B484-886B6651B0B4}" type="pres">
      <dgm:prSet presAssocID="{84235052-BCEC-4CD4-836B-B54CA5CDE9D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FB385900-1514-4F0F-B7B6-F15CD6341A61}" type="presOf" srcId="{59D83667-67C7-48B6-8CA2-58BD8B599010}" destId="{4953078D-A181-437D-843B-B9B32E2B0E57}" srcOrd="0" destOrd="3" presId="urn:microsoft.com/office/officeart/2005/8/layout/hList1"/>
    <dgm:cxn modelId="{03D69807-7AD1-4468-8AA2-89EBB28A1844}" srcId="{84235052-BCEC-4CD4-836B-B54CA5CDE9D5}" destId="{56820C6B-2B41-4922-85E7-57F6E3EACE2A}" srcOrd="2" destOrd="0" parTransId="{93D46CC8-0A5A-4F24-9664-7ED76BBD0AFE}" sibTransId="{FB115121-C55C-4388-A0B4-B67E22A18CED}"/>
    <dgm:cxn modelId="{34F8B10E-8CBD-48B9-AC3A-941AA1C23A41}" type="presOf" srcId="{0574365A-7C1D-448C-945E-9DAF42BAF158}" destId="{7C223EA9-1A89-4910-9BD8-34D92BDF8FFD}" srcOrd="0" destOrd="0" presId="urn:microsoft.com/office/officeart/2005/8/layout/hList1"/>
    <dgm:cxn modelId="{A8587C37-9248-4519-B235-B08709E26BDC}" type="presOf" srcId="{EFDB6D39-5453-4943-9D09-DC37D765B98B}" destId="{4953078D-A181-437D-843B-B9B32E2B0E57}" srcOrd="0" destOrd="2" presId="urn:microsoft.com/office/officeart/2005/8/layout/hList1"/>
    <dgm:cxn modelId="{7E8BF25D-7AF1-4B24-B536-6131E1AAD84E}" srcId="{C69A9FA0-5774-4113-9477-A9BD4AD672A6}" destId="{84235052-BCEC-4CD4-836B-B54CA5CDE9D5}" srcOrd="2" destOrd="0" parTransId="{C785965E-345E-4FD9-A625-300B0501F385}" sibTransId="{B14BB6EC-CF11-4286-A231-08C62620FD4F}"/>
    <dgm:cxn modelId="{B6374261-D44F-448E-925F-A40087FD5722}" type="presOf" srcId="{B5DCAD1F-E44E-4542-B33A-6D871CE75722}" destId="{4953078D-A181-437D-843B-B9B32E2B0E57}" srcOrd="0" destOrd="0" presId="urn:microsoft.com/office/officeart/2005/8/layout/hList1"/>
    <dgm:cxn modelId="{E1D38164-0D29-45E2-9CD8-91275549B81B}" srcId="{A3949455-259F-406A-803D-4720191CE74B}" destId="{081AF57F-5521-498F-9874-B7C733939DC6}" srcOrd="2" destOrd="0" parTransId="{738FC4A0-C5D8-44D1-9E27-D6CD425AE8BB}" sibTransId="{A03F8A1B-4861-48D0-B06C-5810B6D4728A}"/>
    <dgm:cxn modelId="{4D750E45-A2D3-4714-8086-4F942B0DDBC7}" srcId="{C69A9FA0-5774-4113-9477-A9BD4AD672A6}" destId="{4CA234A0-ABD5-43AF-80ED-15CFA3E48EC9}" srcOrd="0" destOrd="0" parTransId="{5EDA80F9-5107-420C-8CF9-9A0743F03EB8}" sibTransId="{4D12E27B-112E-4045-AD3C-02DF36B147C8}"/>
    <dgm:cxn modelId="{050CA265-438E-4AC4-98A6-4B7DB7CD1797}" type="presOf" srcId="{0F0F783A-7D76-4D24-8040-803AEFA95FF2}" destId="{1C8E03DC-0374-4085-B484-886B6651B0B4}" srcOrd="0" destOrd="0" presId="urn:microsoft.com/office/officeart/2005/8/layout/hList1"/>
    <dgm:cxn modelId="{AD697177-15B6-4146-9A7C-3CE0953FDF6F}" srcId="{A3949455-259F-406A-803D-4720191CE74B}" destId="{5E66D43D-9A7E-423A-9F94-6546124A865D}" srcOrd="1" destOrd="0" parTransId="{9E42B44B-7CA8-4294-9A7E-07FFD5E61606}" sibTransId="{07398647-0D06-43DF-AC9E-5E4982BDB047}"/>
    <dgm:cxn modelId="{2DEC187A-C80A-4FCB-B710-8D755852E04E}" srcId="{4CA234A0-ABD5-43AF-80ED-15CFA3E48EC9}" destId="{EFDB6D39-5453-4943-9D09-DC37D765B98B}" srcOrd="2" destOrd="0" parTransId="{7526B5B6-7280-4A5B-B9FA-B42695F36C18}" sibTransId="{5E6AB8AC-385C-4EFC-BE86-B4F9C8696FD7}"/>
    <dgm:cxn modelId="{F00CE45A-F52C-4DF8-B5CD-F15B4C50B916}" srcId="{4CA234A0-ABD5-43AF-80ED-15CFA3E48EC9}" destId="{B5DCAD1F-E44E-4542-B33A-6D871CE75722}" srcOrd="0" destOrd="0" parTransId="{DCEA90B4-446C-406E-8C8E-3D30DC4DB749}" sibTransId="{A3DC1731-8FAB-420C-8262-FAB266A63A24}"/>
    <dgm:cxn modelId="{ACF2648F-9F5D-495A-B87A-AB6019DEAE40}" type="presOf" srcId="{C69A9FA0-5774-4113-9477-A9BD4AD672A6}" destId="{73598122-A85B-4EFE-A84B-CB321A3F1A72}" srcOrd="0" destOrd="0" presId="urn:microsoft.com/office/officeart/2005/8/layout/hList1"/>
    <dgm:cxn modelId="{C49E2290-ABED-489C-8721-DB0A6F5BA141}" type="presOf" srcId="{84235052-BCEC-4CD4-836B-B54CA5CDE9D5}" destId="{F72681EF-5A51-42E1-B087-3DC00F1BCB4A}" srcOrd="0" destOrd="0" presId="urn:microsoft.com/office/officeart/2005/8/layout/hList1"/>
    <dgm:cxn modelId="{72DC2294-3631-4C84-9462-454A8186A103}" type="presOf" srcId="{F3ADAE8D-9D9F-460C-9E49-FCFF33251AD4}" destId="{1C8E03DC-0374-4085-B484-886B6651B0B4}" srcOrd="0" destOrd="1" presId="urn:microsoft.com/office/officeart/2005/8/layout/hList1"/>
    <dgm:cxn modelId="{1BF09294-2B28-4F37-97BA-F7A55F0725FB}" srcId="{84235052-BCEC-4CD4-836B-B54CA5CDE9D5}" destId="{F3ADAE8D-9D9F-460C-9E49-FCFF33251AD4}" srcOrd="1" destOrd="0" parTransId="{C8755CF8-C802-4263-A92D-B92DEC925B50}" sibTransId="{885DA2BF-B104-492D-9AFD-C47211197F52}"/>
    <dgm:cxn modelId="{3C467A96-ABBE-4A37-8EE7-8F7FA80E645B}" type="presOf" srcId="{4CA234A0-ABD5-43AF-80ED-15CFA3E48EC9}" destId="{9758ED0C-CC8F-4961-A5BE-5AD6A4ECFC02}" srcOrd="0" destOrd="0" presId="urn:microsoft.com/office/officeart/2005/8/layout/hList1"/>
    <dgm:cxn modelId="{1105B79E-99F9-44B9-BFF5-9D0B07E156A2}" type="presOf" srcId="{A3949455-259F-406A-803D-4720191CE74B}" destId="{74A23BB9-873A-4359-B00A-C4027FB082AA}" srcOrd="0" destOrd="0" presId="urn:microsoft.com/office/officeart/2005/8/layout/hList1"/>
    <dgm:cxn modelId="{710EC2B4-395E-47D2-919E-8011EDB62B3D}" srcId="{4CA234A0-ABD5-43AF-80ED-15CFA3E48EC9}" destId="{BD9E7ED1-B7D0-467A-9F6D-29B6DC7F73C1}" srcOrd="1" destOrd="0" parTransId="{105F8901-FC4A-49AD-8601-4D19329BDE42}" sibTransId="{F738B596-B3C5-4C09-B7B8-88575CB8E956}"/>
    <dgm:cxn modelId="{678C8EBD-E637-4A6F-B540-AAF67921C4EA}" srcId="{C69A9FA0-5774-4113-9477-A9BD4AD672A6}" destId="{A3949455-259F-406A-803D-4720191CE74B}" srcOrd="1" destOrd="0" parTransId="{252CE9B2-5007-4722-ADCF-84951E18D8BC}" sibTransId="{D4429E7A-DAA4-4F3E-86D9-83129FEFFD5F}"/>
    <dgm:cxn modelId="{4671CECE-9969-4879-9595-DDF4A9EDCDBB}" srcId="{A3949455-259F-406A-803D-4720191CE74B}" destId="{0574365A-7C1D-448C-945E-9DAF42BAF158}" srcOrd="0" destOrd="0" parTransId="{FE6EAB6A-8E21-4429-81B4-B71FB578DEB8}" sibTransId="{B257EB91-AAA3-4D69-832C-C38C6BAF1A1C}"/>
    <dgm:cxn modelId="{BAB59EDE-4F13-484F-9A70-11D9542F65F6}" srcId="{84235052-BCEC-4CD4-836B-B54CA5CDE9D5}" destId="{0F0F783A-7D76-4D24-8040-803AEFA95FF2}" srcOrd="0" destOrd="0" parTransId="{5FD6544B-EAA9-4358-AEBA-E9106DF12643}" sibTransId="{98502DFA-60DC-4426-9B95-C5B75359C53A}"/>
    <dgm:cxn modelId="{F467A3DE-446C-497E-BCE5-F248E825B567}" type="presOf" srcId="{081AF57F-5521-498F-9874-B7C733939DC6}" destId="{7C223EA9-1A89-4910-9BD8-34D92BDF8FFD}" srcOrd="0" destOrd="2" presId="urn:microsoft.com/office/officeart/2005/8/layout/hList1"/>
    <dgm:cxn modelId="{888FDFDE-AA6E-4A57-9C99-7C48EC169B59}" type="presOf" srcId="{56820C6B-2B41-4922-85E7-57F6E3EACE2A}" destId="{1C8E03DC-0374-4085-B484-886B6651B0B4}" srcOrd="0" destOrd="2" presId="urn:microsoft.com/office/officeart/2005/8/layout/hList1"/>
    <dgm:cxn modelId="{C1E6FBDE-F382-4BA1-AAA2-7021863EA780}" type="presOf" srcId="{BD9E7ED1-B7D0-467A-9F6D-29B6DC7F73C1}" destId="{4953078D-A181-437D-843B-B9B32E2B0E57}" srcOrd="0" destOrd="1" presId="urn:microsoft.com/office/officeart/2005/8/layout/hList1"/>
    <dgm:cxn modelId="{F7D9BFE9-1EB3-4028-8F10-F7C1151B4568}" srcId="{4CA234A0-ABD5-43AF-80ED-15CFA3E48EC9}" destId="{59D83667-67C7-48B6-8CA2-58BD8B599010}" srcOrd="3" destOrd="0" parTransId="{2B799709-793C-4FF3-A1E5-FA4A7E5D6843}" sibTransId="{24041190-75A1-4B04-A5F2-E31EEFC09D43}"/>
    <dgm:cxn modelId="{2F4E44F3-30CD-4FAD-9C96-24B30C9C0DCD}" type="presOf" srcId="{5E66D43D-9A7E-423A-9F94-6546124A865D}" destId="{7C223EA9-1A89-4910-9BD8-34D92BDF8FFD}" srcOrd="0" destOrd="1" presId="urn:microsoft.com/office/officeart/2005/8/layout/hList1"/>
    <dgm:cxn modelId="{1877A6C3-6DC0-4284-89BC-C6718AC9C9A9}" type="presParOf" srcId="{73598122-A85B-4EFE-A84B-CB321A3F1A72}" destId="{E1C18763-45D5-45B0-BDE1-AB8716DCDCD1}" srcOrd="0" destOrd="0" presId="urn:microsoft.com/office/officeart/2005/8/layout/hList1"/>
    <dgm:cxn modelId="{8030D73A-A98B-42CD-88DE-9F1F55BBE9EA}" type="presParOf" srcId="{E1C18763-45D5-45B0-BDE1-AB8716DCDCD1}" destId="{9758ED0C-CC8F-4961-A5BE-5AD6A4ECFC02}" srcOrd="0" destOrd="0" presId="urn:microsoft.com/office/officeart/2005/8/layout/hList1"/>
    <dgm:cxn modelId="{0BAA9E9A-EAAC-4BF4-B512-26BD40C28942}" type="presParOf" srcId="{E1C18763-45D5-45B0-BDE1-AB8716DCDCD1}" destId="{4953078D-A181-437D-843B-B9B32E2B0E57}" srcOrd="1" destOrd="0" presId="urn:microsoft.com/office/officeart/2005/8/layout/hList1"/>
    <dgm:cxn modelId="{9A62C4D2-4708-48A6-86EC-0AFE4C8F5262}" type="presParOf" srcId="{73598122-A85B-4EFE-A84B-CB321A3F1A72}" destId="{A25B0BD8-5C2C-486D-B498-50DECD3AA9BE}" srcOrd="1" destOrd="0" presId="urn:microsoft.com/office/officeart/2005/8/layout/hList1"/>
    <dgm:cxn modelId="{2A836F4C-008F-46AE-AF7C-854016E606F2}" type="presParOf" srcId="{73598122-A85B-4EFE-A84B-CB321A3F1A72}" destId="{AC464AB6-7DD4-4067-88F9-8406C4D38622}" srcOrd="2" destOrd="0" presId="urn:microsoft.com/office/officeart/2005/8/layout/hList1"/>
    <dgm:cxn modelId="{704D3313-1724-4CF1-939C-98CEE25D3DE8}" type="presParOf" srcId="{AC464AB6-7DD4-4067-88F9-8406C4D38622}" destId="{74A23BB9-873A-4359-B00A-C4027FB082AA}" srcOrd="0" destOrd="0" presId="urn:microsoft.com/office/officeart/2005/8/layout/hList1"/>
    <dgm:cxn modelId="{26472FE7-B6A7-4CC2-A7C7-1093CD9FE08E}" type="presParOf" srcId="{AC464AB6-7DD4-4067-88F9-8406C4D38622}" destId="{7C223EA9-1A89-4910-9BD8-34D92BDF8FFD}" srcOrd="1" destOrd="0" presId="urn:microsoft.com/office/officeart/2005/8/layout/hList1"/>
    <dgm:cxn modelId="{ED7CD0AF-DA14-4288-97B2-4D85EBC21B2B}" type="presParOf" srcId="{73598122-A85B-4EFE-A84B-CB321A3F1A72}" destId="{6E179867-5261-4756-887A-5376BD15431A}" srcOrd="3" destOrd="0" presId="urn:microsoft.com/office/officeart/2005/8/layout/hList1"/>
    <dgm:cxn modelId="{4C02239E-1FC3-48D1-BCC7-557865DA20A8}" type="presParOf" srcId="{73598122-A85B-4EFE-A84B-CB321A3F1A72}" destId="{46E15FA2-9CA7-4932-975F-9534C3F30377}" srcOrd="4" destOrd="0" presId="urn:microsoft.com/office/officeart/2005/8/layout/hList1"/>
    <dgm:cxn modelId="{5AB23FFD-C572-47B1-8D3B-9E79FFBD0977}" type="presParOf" srcId="{46E15FA2-9CA7-4932-975F-9534C3F30377}" destId="{F72681EF-5A51-42E1-B087-3DC00F1BCB4A}" srcOrd="0" destOrd="0" presId="urn:microsoft.com/office/officeart/2005/8/layout/hList1"/>
    <dgm:cxn modelId="{2040760E-7EC6-42FA-BF69-A096A7E171E9}" type="presParOf" srcId="{46E15FA2-9CA7-4932-975F-9534C3F30377}" destId="{1C8E03DC-0374-4085-B484-886B6651B0B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58ED0C-CC8F-4961-A5BE-5AD6A4ECFC02}">
      <dsp:nvSpPr>
        <dsp:cNvPr id="0" name=""/>
        <dsp:cNvSpPr/>
      </dsp:nvSpPr>
      <dsp:spPr>
        <a:xfrm>
          <a:off x="76190" y="490979"/>
          <a:ext cx="2507456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Methanides</a:t>
          </a:r>
          <a:endParaRPr lang="en-US" sz="2300" kern="1200" dirty="0"/>
        </a:p>
      </dsp:txBody>
      <dsp:txXfrm>
        <a:off x="76190" y="490979"/>
        <a:ext cx="2507456" cy="662400"/>
      </dsp:txXfrm>
    </dsp:sp>
    <dsp:sp modelId="{4953078D-A181-437D-843B-B9B32E2B0E57}">
      <dsp:nvSpPr>
        <dsp:cNvPr id="0" name=""/>
        <dsp:cNvSpPr/>
      </dsp:nvSpPr>
      <dsp:spPr>
        <a:xfrm>
          <a:off x="2571" y="1110508"/>
          <a:ext cx="2507456" cy="29673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Be</a:t>
          </a:r>
          <a:r>
            <a:rPr lang="en-US" sz="2300" kern="1200" baseline="-25000" dirty="0"/>
            <a:t>2</a:t>
          </a:r>
          <a:r>
            <a:rPr lang="en-US" sz="2300" kern="1200" dirty="0"/>
            <a:t>C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Al</a:t>
          </a:r>
          <a:r>
            <a:rPr lang="en-US" sz="2300" kern="1200" baseline="-25000" dirty="0"/>
            <a:t>4</a:t>
          </a:r>
          <a:r>
            <a:rPr lang="en-US" sz="2300" kern="1200" dirty="0"/>
            <a:t>C</a:t>
          </a:r>
          <a:r>
            <a:rPr lang="en-US" sz="2300" kern="1200" baseline="-25000" dirty="0"/>
            <a:t>3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On hydrolysis give methane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Contains C</a:t>
          </a:r>
          <a:r>
            <a:rPr lang="en-US" sz="2300" kern="1200" baseline="30000" dirty="0"/>
            <a:t>4-</a:t>
          </a:r>
          <a:r>
            <a:rPr lang="en-US" sz="2300" kern="1200" dirty="0"/>
            <a:t> ion</a:t>
          </a:r>
        </a:p>
      </dsp:txBody>
      <dsp:txXfrm>
        <a:off x="2571" y="1110508"/>
        <a:ext cx="2507456" cy="2967344"/>
      </dsp:txXfrm>
    </dsp:sp>
    <dsp:sp modelId="{74A23BB9-873A-4359-B00A-C4027FB082AA}">
      <dsp:nvSpPr>
        <dsp:cNvPr id="0" name=""/>
        <dsp:cNvSpPr/>
      </dsp:nvSpPr>
      <dsp:spPr>
        <a:xfrm>
          <a:off x="2861071" y="448108"/>
          <a:ext cx="2507456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Acetyllides</a:t>
          </a:r>
          <a:endParaRPr lang="en-US" sz="2300" kern="1200" dirty="0"/>
        </a:p>
      </dsp:txBody>
      <dsp:txXfrm>
        <a:off x="2861071" y="448108"/>
        <a:ext cx="2507456" cy="662400"/>
      </dsp:txXfrm>
    </dsp:sp>
    <dsp:sp modelId="{7C223EA9-1A89-4910-9BD8-34D92BDF8FFD}">
      <dsp:nvSpPr>
        <dsp:cNvPr id="0" name=""/>
        <dsp:cNvSpPr/>
      </dsp:nvSpPr>
      <dsp:spPr>
        <a:xfrm>
          <a:off x="2861071" y="1110508"/>
          <a:ext cx="2507456" cy="29673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CaC</a:t>
          </a:r>
          <a:r>
            <a:rPr lang="en-US" sz="2300" kern="1200" baseline="-25000" dirty="0"/>
            <a:t>2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On hydrolysis give acetylene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Contains C</a:t>
          </a:r>
          <a:r>
            <a:rPr lang="en-US" sz="2300" kern="1200" baseline="-25000" dirty="0"/>
            <a:t>2</a:t>
          </a:r>
          <a:r>
            <a:rPr lang="en-US" sz="2300" kern="1200" baseline="30000" dirty="0"/>
            <a:t>2-</a:t>
          </a:r>
          <a:r>
            <a:rPr lang="en-US" sz="2300" kern="1200" dirty="0"/>
            <a:t>  ion</a:t>
          </a:r>
        </a:p>
      </dsp:txBody>
      <dsp:txXfrm>
        <a:off x="2861071" y="1110508"/>
        <a:ext cx="2507456" cy="2967344"/>
      </dsp:txXfrm>
    </dsp:sp>
    <dsp:sp modelId="{F72681EF-5A51-42E1-B087-3DC00F1BCB4A}">
      <dsp:nvSpPr>
        <dsp:cNvPr id="0" name=""/>
        <dsp:cNvSpPr/>
      </dsp:nvSpPr>
      <dsp:spPr>
        <a:xfrm>
          <a:off x="5719571" y="448108"/>
          <a:ext cx="2507456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Allylides</a:t>
          </a:r>
          <a:endParaRPr lang="en-US" sz="2300" kern="1200" dirty="0"/>
        </a:p>
      </dsp:txBody>
      <dsp:txXfrm>
        <a:off x="5719571" y="448108"/>
        <a:ext cx="2507456" cy="662400"/>
      </dsp:txXfrm>
    </dsp:sp>
    <dsp:sp modelId="{1C8E03DC-0374-4085-B484-886B6651B0B4}">
      <dsp:nvSpPr>
        <dsp:cNvPr id="0" name=""/>
        <dsp:cNvSpPr/>
      </dsp:nvSpPr>
      <dsp:spPr>
        <a:xfrm>
          <a:off x="5719571" y="1110508"/>
          <a:ext cx="2507456" cy="29673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Mg</a:t>
          </a:r>
          <a:r>
            <a:rPr lang="en-US" sz="2300" kern="1200" baseline="-25000" dirty="0"/>
            <a:t>2</a:t>
          </a:r>
          <a:r>
            <a:rPr lang="en-US" sz="2300" kern="1200" dirty="0"/>
            <a:t>C</a:t>
          </a:r>
          <a:r>
            <a:rPr lang="en-US" sz="2300" kern="1200" baseline="-25000" dirty="0"/>
            <a:t>3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On hydrolysis give </a:t>
          </a:r>
          <a:r>
            <a:rPr lang="en-US" sz="2300" kern="1200" dirty="0" err="1"/>
            <a:t>propyne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Contains C</a:t>
          </a:r>
          <a:r>
            <a:rPr lang="en-US" sz="2300" kern="1200" baseline="-25000" dirty="0"/>
            <a:t>3</a:t>
          </a:r>
          <a:r>
            <a:rPr lang="en-US" sz="2300" kern="1200" baseline="30000" dirty="0"/>
            <a:t>2- </a:t>
          </a:r>
          <a:r>
            <a:rPr lang="en-US" sz="2300" kern="1200" dirty="0"/>
            <a:t>ion</a:t>
          </a:r>
        </a:p>
      </dsp:txBody>
      <dsp:txXfrm>
        <a:off x="5719571" y="1110508"/>
        <a:ext cx="2507456" cy="2967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D2EFD-81D1-4975-854C-55C7BB73CC6D}" type="datetimeFigureOut">
              <a:rPr lang="en-US" smtClean="0"/>
              <a:pPr/>
              <a:t>7/16/2022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D2360-FC22-4362-BA24-EDD1CCA82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86DD466-5FCB-4447-841E-D118E82F0CCA}" type="datetime1">
              <a:rPr lang="en-US" smtClean="0"/>
              <a:t>7/16/2022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/>
              <a:t>Department of Chemistry SGGSJ GC Paonta Sahib.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87215D-59B8-4FAA-86DF-B5C2806F4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7F225-679B-4316-8A67-BC1A58AFF842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215D-59B8-4FAA-86DF-B5C2806F4C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2057-920B-456F-9046-19B51FAB8499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215D-59B8-4FAA-86DF-B5C2806F4C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A1F6-E948-41EB-9E13-43185FC4B925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215D-59B8-4FAA-86DF-B5C2806F4C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48CB-1752-4744-933A-2971F13F349F}" type="datetime1">
              <a:rPr lang="en-US" smtClean="0"/>
              <a:t>7/16/2022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215D-59B8-4FAA-86DF-B5C2806F4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789E-F779-41B5-BD4B-A703C7C1620C}" type="datetime1">
              <a:rPr lang="en-US" smtClean="0"/>
              <a:t>7/16/2022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215D-59B8-4FAA-86DF-B5C2806F4C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4CE5B-D9AA-4B6F-B46E-011A42349280}" type="datetime1">
              <a:rPr lang="en-US" smtClean="0"/>
              <a:t>7/16/2022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215D-59B8-4FAA-86DF-B5C2806F4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30E87B1-DB48-41FC-814D-C7AC96FEA3CF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215D-59B8-4FAA-86DF-B5C2806F4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53D8E2B-B4C9-4E04-AF47-2B9A8C4614DD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/>
              <a:t>Department of Chemistry SGGSJ GC Paonta Sahib.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87215D-59B8-4FAA-86DF-B5C2806F4C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D2E2-2B0D-4735-A921-46F339FE62E8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215D-59B8-4FAA-86DF-B5C2806F4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10FA-E8C1-4803-A956-9F7124DD6488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215D-59B8-4FAA-86DF-B5C2806F4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1540E2E-61E5-47D6-A4F5-DCF6F78E86D3}" type="datetime1">
              <a:rPr lang="en-US" smtClean="0"/>
              <a:t>7/16/2022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/>
              <a:t>Department of Chemistry SGGSJ GC Paonta Sahib.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987215D-59B8-4FAA-86DF-B5C2806F4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Graphite" TargetMode="External"/><Relationship Id="rId3" Type="http://schemas.openxmlformats.org/officeDocument/2006/relationships/hyperlink" Target="https://en.wikipedia.org/wiki/Carbon" TargetMode="External"/><Relationship Id="rId7" Type="http://schemas.openxmlformats.org/officeDocument/2006/relationships/hyperlink" Target="https://en.wikipedia.org/wiki/Graphene" TargetMode="External"/><Relationship Id="rId2" Type="http://schemas.openxmlformats.org/officeDocument/2006/relationships/hyperlink" Target="https://en.wikipedia.org/wiki/Allotropes_of_carb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Cylinder_(geometry)" TargetMode="External"/><Relationship Id="rId5" Type="http://schemas.openxmlformats.org/officeDocument/2006/relationships/hyperlink" Target="https://en.wikipedia.org/wiki/Ellipsoid" TargetMode="External"/><Relationship Id="rId10" Type="http://schemas.openxmlformats.org/officeDocument/2006/relationships/hyperlink" Target="https://en.wikipedia.org/wiki/Empirical_formula" TargetMode="External"/><Relationship Id="rId4" Type="http://schemas.openxmlformats.org/officeDocument/2006/relationships/hyperlink" Target="https://en.wikipedia.org/wiki/Sphere" TargetMode="External"/><Relationship Id="rId9" Type="http://schemas.openxmlformats.org/officeDocument/2006/relationships/hyperlink" Target="https://en.wikipedia.org/wiki/Hexago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uckminster_Fuller" TargetMode="External"/><Relationship Id="rId7" Type="http://schemas.openxmlformats.org/officeDocument/2006/relationships/hyperlink" Target="https://en.wikipedia.org/wiki/Nobel_Prize_in_Chemistry" TargetMode="External"/><Relationship Id="rId2" Type="http://schemas.openxmlformats.org/officeDocument/2006/relationships/hyperlink" Target="https://en.wikipedia.org/wiki/Buckminsterfulleren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Carbon_nanotubes" TargetMode="External"/><Relationship Id="rId5" Type="http://schemas.openxmlformats.org/officeDocument/2006/relationships/hyperlink" Target="https://en.wikipedia.org/wiki/Association_football" TargetMode="External"/><Relationship Id="rId4" Type="http://schemas.openxmlformats.org/officeDocument/2006/relationships/hyperlink" Target="https://en.wikipedia.org/wiki/Ball_(association_football)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en.wikipedia.org/wiki/Soot" TargetMode="External"/><Relationship Id="rId7" Type="http://schemas.openxmlformats.org/officeDocument/2006/relationships/hyperlink" Target="https://en.wikipedia.org/wiki/Nanometer" TargetMode="External"/><Relationship Id="rId2" Type="http://schemas.openxmlformats.org/officeDocument/2006/relationships/hyperlink" Target="https://en.wikipedia.org/wiki/Pentalen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Van_der_Waals_diameter" TargetMode="External"/><Relationship Id="rId5" Type="http://schemas.openxmlformats.org/officeDocument/2006/relationships/hyperlink" Target="https://en.wikipedia.org/wiki/Association_football_(ball)" TargetMode="External"/><Relationship Id="rId4" Type="http://schemas.openxmlformats.org/officeDocument/2006/relationships/hyperlink" Target="https://en.wikipedia.org/wiki/Truncated_icosahedron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CHEM DSE 202 </a:t>
            </a:r>
            <a:br>
              <a:rPr lang="en-US" dirty="0"/>
            </a:br>
            <a:r>
              <a:rPr lang="en-US" dirty="0"/>
              <a:t>SECTION B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GROUP 14 </a:t>
            </a:r>
          </a:p>
          <a:p>
            <a:endParaRPr lang="en-US" dirty="0"/>
          </a:p>
          <a:p>
            <a:r>
              <a:rPr lang="en-US" dirty="0"/>
              <a:t>CARBON FAMILY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D4D830-73EA-20C4-E369-2E001A58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Allotropic forms of </a:t>
            </a:r>
            <a:r>
              <a:rPr lang="en-US" dirty="0" err="1"/>
              <a:t>cabon</a:t>
            </a:r>
            <a:r>
              <a:rPr lang="en-US" dirty="0"/>
              <a:t> </a:t>
            </a:r>
          </a:p>
          <a:p>
            <a:r>
              <a:rPr lang="en-US" dirty="0"/>
              <a:t>Fullerenes</a:t>
            </a:r>
          </a:p>
          <a:p>
            <a:r>
              <a:rPr lang="en-US" dirty="0"/>
              <a:t>Carbides of Calcium and Silicon</a:t>
            </a:r>
          </a:p>
          <a:p>
            <a:r>
              <a:rPr lang="en-US" dirty="0"/>
              <a:t>Diagonal relation group 13 and 14</a:t>
            </a:r>
          </a:p>
          <a:p>
            <a:r>
              <a:rPr lang="en-US" dirty="0"/>
              <a:t>Basic questions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Topics Covered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95A7D-DA08-401A-5964-C0945F995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/>
              <a:t>Carbon                          C                      2s</a:t>
            </a:r>
            <a:r>
              <a:rPr lang="en-US" baseline="30000" dirty="0"/>
              <a:t>2</a:t>
            </a:r>
            <a:r>
              <a:rPr lang="en-US" dirty="0"/>
              <a:t> 2p</a:t>
            </a:r>
            <a:r>
              <a:rPr lang="en-US" baseline="30000" dirty="0"/>
              <a:t>2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Silicon                           Si                      3s</a:t>
            </a:r>
            <a:r>
              <a:rPr lang="en-US" baseline="30000" dirty="0"/>
              <a:t>2</a:t>
            </a:r>
            <a:r>
              <a:rPr lang="en-US" dirty="0"/>
              <a:t> 3p</a:t>
            </a:r>
            <a:r>
              <a:rPr lang="en-US" baseline="30000" dirty="0"/>
              <a:t>2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Germanium                  </a:t>
            </a:r>
            <a:r>
              <a:rPr lang="en-US" dirty="0" err="1"/>
              <a:t>Ge</a:t>
            </a:r>
            <a:r>
              <a:rPr lang="en-US" dirty="0"/>
              <a:t>                       4s</a:t>
            </a:r>
            <a:r>
              <a:rPr lang="en-US" baseline="30000" dirty="0"/>
              <a:t>2 </a:t>
            </a:r>
            <a:r>
              <a:rPr lang="en-US" dirty="0"/>
              <a:t> 4p</a:t>
            </a:r>
            <a:r>
              <a:rPr lang="en-US" baseline="30000" dirty="0"/>
              <a:t>2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Tin                                 </a:t>
            </a:r>
            <a:r>
              <a:rPr lang="en-US" dirty="0" err="1"/>
              <a:t>Sn</a:t>
            </a:r>
            <a:r>
              <a:rPr lang="en-US" dirty="0"/>
              <a:t>                     5s</a:t>
            </a:r>
            <a:r>
              <a:rPr lang="en-US" baseline="30000" dirty="0"/>
              <a:t>2</a:t>
            </a:r>
            <a:r>
              <a:rPr lang="en-US" dirty="0"/>
              <a:t> 5p</a:t>
            </a:r>
            <a:r>
              <a:rPr lang="en-US" baseline="30000" dirty="0"/>
              <a:t>2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Lead                              </a:t>
            </a:r>
            <a:r>
              <a:rPr lang="en-US" dirty="0" err="1"/>
              <a:t>Pb</a:t>
            </a:r>
            <a:r>
              <a:rPr lang="en-US" dirty="0"/>
              <a:t>                      6s</a:t>
            </a:r>
            <a:r>
              <a:rPr lang="en-US" baseline="30000" dirty="0"/>
              <a:t>2</a:t>
            </a:r>
            <a:r>
              <a:rPr lang="en-US" dirty="0"/>
              <a:t> 6p</a:t>
            </a:r>
            <a:r>
              <a:rPr lang="en-US" baseline="30000" dirty="0"/>
              <a:t>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Group 14</a:t>
            </a:r>
          </a:p>
        </p:txBody>
      </p:sp>
      <p:sp>
        <p:nvSpPr>
          <p:cNvPr id="4" name="Down Arrow 3"/>
          <p:cNvSpPr/>
          <p:nvPr/>
        </p:nvSpPr>
        <p:spPr>
          <a:xfrm>
            <a:off x="4191000" y="1905000"/>
            <a:ext cx="484632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191000" y="2743200"/>
            <a:ext cx="484632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4267200" y="3581400"/>
            <a:ext cx="484632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343400" y="4495800"/>
            <a:ext cx="484632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344A70-FF5C-31F0-7CAD-A7EBE288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All elements of group 14 show allotropy except Lead .</a:t>
            </a:r>
          </a:p>
          <a:p>
            <a:r>
              <a:rPr lang="en-US" dirty="0"/>
              <a:t>Carbon exists in Diamond ,graphite form and fullerenes.</a:t>
            </a:r>
          </a:p>
          <a:p>
            <a:r>
              <a:rPr lang="en-US" dirty="0"/>
              <a:t>Elemental silicon exists in only diamond form due to its large size and poor </a:t>
            </a:r>
            <a:r>
              <a:rPr lang="en-US" dirty="0" err="1"/>
              <a:t>tendendency</a:t>
            </a:r>
            <a:r>
              <a:rPr lang="en-US" dirty="0"/>
              <a:t> to form p-p bonds.</a:t>
            </a:r>
          </a:p>
          <a:p>
            <a:r>
              <a:rPr lang="en-US" dirty="0"/>
              <a:t>Germanium in Diamond form and tin in diamond and metallic form</a:t>
            </a:r>
          </a:p>
          <a:p>
            <a:r>
              <a:rPr lang="en-US" dirty="0"/>
              <a:t>Lead exists only in metallic </a:t>
            </a:r>
            <a:r>
              <a:rPr lang="en-US" dirty="0" err="1"/>
              <a:t>form,so</a:t>
            </a:r>
            <a:r>
              <a:rPr lang="en-US" dirty="0"/>
              <a:t> no allotropy.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Allotropic forms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3F802C-19FA-3288-E492-DAA54A98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Allotropes of Carbon </a:t>
            </a:r>
            <a:br>
              <a:rPr lang="en-US" u="sng" dirty="0"/>
            </a:br>
            <a:r>
              <a:rPr lang="en-US" u="sng" dirty="0"/>
              <a:t>Diamond form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b="1" u="sng" dirty="0"/>
              <a:t>Diamond form </a:t>
            </a:r>
            <a:r>
              <a:rPr lang="en-US" dirty="0"/>
              <a:t>:</a:t>
            </a:r>
          </a:p>
          <a:p>
            <a:r>
              <a:rPr lang="en-US" dirty="0"/>
              <a:t>Each carbon atom is sp3 </a:t>
            </a:r>
            <a:r>
              <a:rPr lang="en-US" dirty="0" err="1"/>
              <a:t>hybridised</a:t>
            </a:r>
            <a:r>
              <a:rPr lang="en-US" dirty="0"/>
              <a:t> and attached to four other carbon atoms in tetrahedral form.</a:t>
            </a:r>
          </a:p>
          <a:p>
            <a:endParaRPr lang="en-US" dirty="0"/>
          </a:p>
          <a:p>
            <a:r>
              <a:rPr lang="en-US" dirty="0"/>
              <a:t>So a 3D network solid is formed in diamond.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dmin\Desktop\diamon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447800"/>
            <a:ext cx="4495800" cy="4972050"/>
          </a:xfrm>
          <a:prstGeom prst="rect">
            <a:avLst/>
          </a:prstGeo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A9504-A130-83D4-3EB7-257EF52BF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Allotropes of Carbon</a:t>
            </a:r>
            <a:br>
              <a:rPr lang="en-US" u="sng" dirty="0"/>
            </a:br>
            <a:r>
              <a:rPr lang="en-US" u="sng" dirty="0"/>
              <a:t>Graphite form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u="sng" dirty="0"/>
              <a:t>Graphite </a:t>
            </a:r>
            <a:r>
              <a:rPr lang="en-US" b="1" u="sng" dirty="0" err="1"/>
              <a:t>form</a:t>
            </a:r>
            <a:r>
              <a:rPr lang="en-US" dirty="0" err="1"/>
              <a:t>:Each</a:t>
            </a:r>
            <a:r>
              <a:rPr lang="en-US" dirty="0"/>
              <a:t> carbon is sp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en-US" dirty="0" err="1"/>
              <a:t>hybridised</a:t>
            </a:r>
            <a:r>
              <a:rPr lang="en-US" dirty="0"/>
              <a:t> and is linked to three other carbon atoms by three single covalent bonds forming hexagonal layers.</a:t>
            </a:r>
          </a:p>
          <a:p>
            <a:r>
              <a:rPr lang="en-US" dirty="0"/>
              <a:t>The </a:t>
            </a:r>
            <a:r>
              <a:rPr lang="en-US" dirty="0" err="1"/>
              <a:t>unhybridised</a:t>
            </a:r>
            <a:r>
              <a:rPr lang="en-US" dirty="0"/>
              <a:t> p orbital on each carbon forms pi bond .</a:t>
            </a:r>
          </a:p>
          <a:p>
            <a:r>
              <a:rPr lang="en-US" dirty="0"/>
              <a:t>The distance between layers is large and the layers are held together by weak </a:t>
            </a:r>
            <a:r>
              <a:rPr lang="en-US" dirty="0" err="1"/>
              <a:t>Vanderwaal</a:t>
            </a:r>
            <a:r>
              <a:rPr lang="en-US" dirty="0"/>
              <a:t> forces.</a:t>
            </a:r>
          </a:p>
        </p:txBody>
      </p:sp>
      <p:pic>
        <p:nvPicPr>
          <p:cNvPr id="2050" name="Picture 2" descr="C:\Users\admin\Desktop\graphite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219200"/>
            <a:ext cx="4419599" cy="3962400"/>
          </a:xfrm>
          <a:prstGeom prst="rect">
            <a:avLst/>
          </a:prstGeom>
          <a:noFill/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048E6-6945-F805-3A1E-54189FB8A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 </a:t>
            </a:r>
            <a:r>
              <a:rPr lang="en-US" b="1" i="1" u="sng" dirty="0"/>
              <a:t>fullerene</a:t>
            </a:r>
            <a:r>
              <a:rPr lang="en-US" dirty="0"/>
              <a:t> is an </a:t>
            </a:r>
            <a:r>
              <a:rPr lang="en-US" dirty="0">
                <a:hlinkClick r:id="rId2" tooltip="Allotropes of carbon"/>
              </a:rPr>
              <a:t>allotrope of carbon</a:t>
            </a:r>
            <a:r>
              <a:rPr lang="en-US" dirty="0"/>
              <a:t> whose molecule consists of </a:t>
            </a:r>
            <a:r>
              <a:rPr lang="en-US" dirty="0">
                <a:hlinkClick r:id="rId3" tooltip="Carbon"/>
              </a:rPr>
              <a:t>carbon</a:t>
            </a:r>
            <a:r>
              <a:rPr lang="en-US" dirty="0"/>
              <a:t> atoms connected by single and double bonds so as to form a closed or partially closed mesh, with fused rings of five to seven atoms. </a:t>
            </a:r>
          </a:p>
          <a:p>
            <a:endParaRPr lang="en-US" dirty="0"/>
          </a:p>
          <a:p>
            <a:r>
              <a:rPr lang="en-US" dirty="0"/>
              <a:t>The molecule may be a hollow </a:t>
            </a:r>
            <a:r>
              <a:rPr lang="en-US" dirty="0">
                <a:hlinkClick r:id="rId4" tooltip="Sphere"/>
              </a:rPr>
              <a:t>sphere</a:t>
            </a:r>
            <a:r>
              <a:rPr lang="en-US" dirty="0"/>
              <a:t>, </a:t>
            </a:r>
            <a:r>
              <a:rPr lang="en-US" dirty="0">
                <a:hlinkClick r:id="rId5" tooltip="Ellipsoid"/>
              </a:rPr>
              <a:t>ellipsoid</a:t>
            </a:r>
            <a:r>
              <a:rPr lang="en-US" dirty="0"/>
              <a:t>, </a:t>
            </a:r>
            <a:r>
              <a:rPr lang="en-US" dirty="0">
                <a:hlinkClick r:id="rId6" tooltip="Cylinder (geometry)"/>
              </a:rPr>
              <a:t>tube</a:t>
            </a:r>
            <a:r>
              <a:rPr lang="en-US" dirty="0"/>
              <a:t>, or many other shapes and sizes. </a:t>
            </a:r>
            <a:r>
              <a:rPr lang="en-US" dirty="0" err="1">
                <a:hlinkClick r:id="rId7" tooltip="Graphene"/>
              </a:rPr>
              <a:t>Graphene</a:t>
            </a:r>
            <a:r>
              <a:rPr lang="en-US" dirty="0"/>
              <a:t> (isolated atomic layers of </a:t>
            </a:r>
            <a:r>
              <a:rPr lang="en-US" dirty="0">
                <a:hlinkClick r:id="rId8" tooltip="Graphite"/>
              </a:rPr>
              <a:t>graphite</a:t>
            </a:r>
            <a:r>
              <a:rPr lang="en-US" dirty="0"/>
              <a:t>), which is a flat mesh of regular </a:t>
            </a:r>
            <a:r>
              <a:rPr lang="en-US" dirty="0">
                <a:hlinkClick r:id="rId9" tooltip="Hexagon"/>
              </a:rPr>
              <a:t>hexagonal</a:t>
            </a:r>
            <a:r>
              <a:rPr lang="en-US" dirty="0"/>
              <a:t> rings, can be seen as an extreme member of the family.</a:t>
            </a:r>
          </a:p>
          <a:p>
            <a:endParaRPr lang="en-US" dirty="0"/>
          </a:p>
          <a:p>
            <a:r>
              <a:rPr lang="en-US" dirty="0"/>
              <a:t>Fullerenes with a closed mesh topology are informally denoted by their </a:t>
            </a:r>
            <a:r>
              <a:rPr lang="en-US" dirty="0">
                <a:hlinkClick r:id="rId10" tooltip="Empirical formula"/>
              </a:rPr>
              <a:t>empirical formula</a:t>
            </a:r>
            <a:r>
              <a:rPr lang="en-US" dirty="0"/>
              <a:t> </a:t>
            </a:r>
            <a:r>
              <a:rPr lang="en-US" dirty="0" err="1"/>
              <a:t>C</a:t>
            </a:r>
            <a:r>
              <a:rPr lang="en-US" i="1" baseline="-25000" dirty="0" err="1"/>
              <a:t>n</a:t>
            </a:r>
            <a:r>
              <a:rPr lang="en-US" dirty="0"/>
              <a:t>, often written </a:t>
            </a:r>
            <a:r>
              <a:rPr lang="en-US" dirty="0" err="1"/>
              <a:t>C</a:t>
            </a:r>
            <a:r>
              <a:rPr lang="en-US" i="1" dirty="0" err="1"/>
              <a:t>n</a:t>
            </a:r>
            <a:r>
              <a:rPr lang="en-US" dirty="0"/>
              <a:t>, where </a:t>
            </a:r>
            <a:r>
              <a:rPr lang="en-US" i="1" dirty="0"/>
              <a:t>n</a:t>
            </a:r>
            <a:r>
              <a:rPr lang="en-US" dirty="0"/>
              <a:t> is the number of carbon atoms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u="sng" dirty="0"/>
              <a:t>Allotropes of Carbon  </a:t>
            </a:r>
            <a:r>
              <a:rPr lang="en-US" dirty="0"/>
              <a:t>: </a:t>
            </a:r>
            <a:r>
              <a:rPr lang="en-US" i="1" u="sng" dirty="0"/>
              <a:t>Fullerene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B05D99-4FE0-9D29-911A-70C4F75E0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Named after </a:t>
            </a:r>
            <a:r>
              <a:rPr lang="en-US" dirty="0">
                <a:hlinkClick r:id="rId2" tooltip="Buckminsterfullerene"/>
              </a:rPr>
              <a:t>buckminsterfullerene</a:t>
            </a:r>
            <a:r>
              <a:rPr lang="en-US" dirty="0"/>
              <a:t> (C</a:t>
            </a:r>
            <a:r>
              <a:rPr lang="en-US" baseline="-25000" dirty="0"/>
              <a:t>60</a:t>
            </a:r>
            <a:r>
              <a:rPr lang="en-US" dirty="0"/>
              <a:t>), the most famous member, which in turn is named after </a:t>
            </a:r>
            <a:r>
              <a:rPr lang="en-US" dirty="0">
                <a:hlinkClick r:id="rId3" tooltip="Buckminster Fuller"/>
              </a:rPr>
              <a:t>Buckminster </a:t>
            </a:r>
            <a:r>
              <a:rPr lang="en-US" dirty="0" err="1">
                <a:hlinkClick r:id="rId3" tooltip="Buckminster Fuller"/>
              </a:rPr>
              <a:t>Fuller</a:t>
            </a:r>
            <a:r>
              <a:rPr lang="en-US" dirty="0" err="1"/>
              <a:t>,a</a:t>
            </a:r>
            <a:r>
              <a:rPr lang="en-US" dirty="0"/>
              <a:t> famous architect.</a:t>
            </a:r>
          </a:p>
          <a:p>
            <a:r>
              <a:rPr lang="en-US" dirty="0"/>
              <a:t> The closed fullerenes, especially C</a:t>
            </a:r>
            <a:r>
              <a:rPr lang="en-US" baseline="-25000" dirty="0"/>
              <a:t>60</a:t>
            </a:r>
            <a:r>
              <a:rPr lang="en-US" dirty="0"/>
              <a:t>, are also informally called </a:t>
            </a:r>
            <a:r>
              <a:rPr lang="en-US" b="1" dirty="0" err="1"/>
              <a:t>buckyballs</a:t>
            </a:r>
            <a:r>
              <a:rPr lang="en-US" dirty="0"/>
              <a:t> for their resemblance to the standard </a:t>
            </a:r>
            <a:r>
              <a:rPr lang="en-US" dirty="0">
                <a:hlinkClick r:id="rId4" tooltip="Ball (association football)"/>
              </a:rPr>
              <a:t>ball</a:t>
            </a:r>
            <a:r>
              <a:rPr lang="en-US" dirty="0"/>
              <a:t> of </a:t>
            </a:r>
            <a:r>
              <a:rPr lang="en-US" dirty="0">
                <a:hlinkClick r:id="rId5" tooltip="Association football"/>
              </a:rPr>
              <a:t>association football ("soccer")</a:t>
            </a:r>
            <a:r>
              <a:rPr lang="en-US" dirty="0"/>
              <a:t>. </a:t>
            </a:r>
          </a:p>
          <a:p>
            <a:r>
              <a:rPr lang="en-US" dirty="0"/>
              <a:t>Nested closed fullerenes have been named </a:t>
            </a:r>
            <a:r>
              <a:rPr lang="en-US" b="1" dirty="0" err="1"/>
              <a:t>bucky</a:t>
            </a:r>
            <a:r>
              <a:rPr lang="en-US" b="1" dirty="0"/>
              <a:t> onions</a:t>
            </a:r>
            <a:r>
              <a:rPr lang="en-US" dirty="0"/>
              <a:t>. Cylindrical fullerenes are also called </a:t>
            </a:r>
            <a:r>
              <a:rPr lang="en-US" dirty="0">
                <a:hlinkClick r:id="rId6" tooltip="Carbon nanotubes"/>
              </a:rPr>
              <a:t>carbon </a:t>
            </a:r>
            <a:r>
              <a:rPr lang="en-US" dirty="0" err="1">
                <a:hlinkClick r:id="rId6" tooltip="Carbon nanotubes"/>
              </a:rPr>
              <a:t>nanotubes</a:t>
            </a:r>
            <a:r>
              <a:rPr lang="en-US" dirty="0"/>
              <a:t> or </a:t>
            </a:r>
            <a:r>
              <a:rPr lang="en-US" b="1" dirty="0" err="1"/>
              <a:t>buckytubes</a:t>
            </a:r>
            <a:r>
              <a:rPr lang="en-US" dirty="0"/>
              <a:t>. </a:t>
            </a:r>
          </a:p>
          <a:p>
            <a:r>
              <a:rPr lang="en-US" dirty="0"/>
              <a:t>The bulk solid form of pure or mixed fullerenes is called </a:t>
            </a:r>
            <a:r>
              <a:rPr lang="en-US" b="1" dirty="0" err="1"/>
              <a:t>fullerite</a:t>
            </a:r>
            <a:r>
              <a:rPr lang="en-US" dirty="0"/>
              <a:t>.</a:t>
            </a:r>
          </a:p>
          <a:p>
            <a:r>
              <a:rPr lang="en-US" dirty="0" err="1"/>
              <a:t>Kroto</a:t>
            </a:r>
            <a:r>
              <a:rPr lang="en-US" dirty="0"/>
              <a:t>, Curl, and Smalley were awarded the 1996  </a:t>
            </a:r>
            <a:r>
              <a:rPr lang="en-US" dirty="0">
                <a:hlinkClick r:id="rId7" tooltip="Nobel Prize in Chemistry"/>
              </a:rPr>
              <a:t>Nobel Prize in Chemistry</a:t>
            </a:r>
            <a:r>
              <a:rPr lang="en-US" baseline="30000" dirty="0"/>
              <a:t> </a:t>
            </a:r>
            <a:r>
              <a:rPr lang="en-US" dirty="0"/>
              <a:t> for their roles in the discovery of this class of molecules.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Fullerenes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AD00A-F815-630C-F4CF-D8D4D02E6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Buckminsterfullerene is the smallest fullerene molecule containing pentagonal and hexagonal rings in which no two pentagons share an edge (which can be destabilizing, as in </a:t>
            </a:r>
            <a:r>
              <a:rPr lang="en-US" dirty="0" err="1">
                <a:hlinkClick r:id="rId2" tooltip="Pentalene"/>
              </a:rPr>
              <a:t>pentalene</a:t>
            </a:r>
            <a:r>
              <a:rPr lang="en-US" dirty="0"/>
              <a:t>). It is also most common in terms of natural occurrence, as it can often be found in </a:t>
            </a:r>
            <a:r>
              <a:rPr lang="en-US" dirty="0">
                <a:hlinkClick r:id="rId3" tooltip="Soot"/>
              </a:rPr>
              <a:t>soot</a:t>
            </a:r>
            <a:r>
              <a:rPr lang="en-US" dirty="0"/>
              <a:t>.</a:t>
            </a:r>
          </a:p>
          <a:p>
            <a:r>
              <a:rPr lang="en-US" dirty="0"/>
              <a:t>The empirical formula of buckminsterfullerene is C</a:t>
            </a:r>
            <a:r>
              <a:rPr lang="en-US" baseline="-25000" dirty="0"/>
              <a:t>60</a:t>
            </a:r>
            <a:r>
              <a:rPr lang="en-US" dirty="0"/>
              <a:t> and its structure is a </a:t>
            </a:r>
            <a:r>
              <a:rPr lang="en-US" dirty="0">
                <a:hlinkClick r:id="rId4" tooltip="Truncated icosahedron"/>
              </a:rPr>
              <a:t>truncated </a:t>
            </a:r>
            <a:r>
              <a:rPr lang="en-US" dirty="0" err="1">
                <a:hlinkClick r:id="rId4" tooltip="Truncated icosahedron"/>
              </a:rPr>
              <a:t>icosahedron</a:t>
            </a:r>
            <a:r>
              <a:rPr lang="en-US" dirty="0"/>
              <a:t>, which resembles an </a:t>
            </a:r>
            <a:r>
              <a:rPr lang="en-US" dirty="0">
                <a:hlinkClick r:id="rId5" tooltip="Association football (ball)"/>
              </a:rPr>
              <a:t>association football ball</a:t>
            </a:r>
            <a:r>
              <a:rPr lang="en-US" dirty="0"/>
              <a:t> of the type made of twenty hexagons and twelve pentagons, with a carbon atom at the vertices of each polygon and a bond along each polygon edge.</a:t>
            </a:r>
          </a:p>
          <a:p>
            <a:endParaRPr lang="en-US" dirty="0"/>
          </a:p>
          <a:p>
            <a:r>
              <a:rPr lang="en-US" b="1" u="sng" dirty="0">
                <a:solidFill>
                  <a:srgbClr val="FF0000"/>
                </a:solidFill>
              </a:rPr>
              <a:t>Truncated </a:t>
            </a:r>
            <a:r>
              <a:rPr lang="en-US" b="1" u="sng" dirty="0" err="1">
                <a:solidFill>
                  <a:srgbClr val="FF0000"/>
                </a:solidFill>
              </a:rPr>
              <a:t>Icosahedron</a:t>
            </a:r>
            <a:endParaRPr lang="en-US" b="1" u="sng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 </a:t>
            </a:r>
            <a:r>
              <a:rPr lang="en-US" dirty="0">
                <a:hlinkClick r:id="rId6" tooltip="Van der Waals diameter"/>
              </a:rPr>
              <a:t>van </a:t>
            </a:r>
            <a:r>
              <a:rPr lang="en-US" dirty="0" err="1">
                <a:hlinkClick r:id="rId6" tooltip="Van der Waals diameter"/>
              </a:rPr>
              <a:t>der</a:t>
            </a:r>
            <a:r>
              <a:rPr lang="en-US" dirty="0">
                <a:hlinkClick r:id="rId6" tooltip="Van der Waals diameter"/>
              </a:rPr>
              <a:t> Waals diameter</a:t>
            </a:r>
            <a:r>
              <a:rPr lang="en-US" dirty="0"/>
              <a:t> of a buckminsterfullerene molecule is about 1.1 </a:t>
            </a:r>
            <a:r>
              <a:rPr lang="en-US" dirty="0">
                <a:hlinkClick r:id="rId7" tooltip="Nanometer"/>
              </a:rPr>
              <a:t>nanometers</a:t>
            </a:r>
            <a:r>
              <a:rPr lang="en-US" dirty="0"/>
              <a:t> (nm). The nucleus to nucleus diameter of a buckminsterfullerene molecule is about 0.71 nm.</a:t>
            </a:r>
          </a:p>
          <a:p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Simplest fullerene C</a:t>
            </a:r>
            <a:r>
              <a:rPr lang="en-US" baseline="-25000" dirty="0"/>
              <a:t>60      </a:t>
            </a:r>
          </a:p>
        </p:txBody>
      </p:sp>
      <p:pic>
        <p:nvPicPr>
          <p:cNvPr id="3074" name="Picture 2" descr="C:\Users\admin\Desktop\c60.pn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3581400" y="3276600"/>
            <a:ext cx="1524000" cy="1466850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89DF38-34E8-5DE2-513A-D78C21392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Compounds of carbon with less electronegative elements are called carbides.</a:t>
            </a:r>
          </a:p>
          <a:p>
            <a:r>
              <a:rPr lang="en-US" dirty="0"/>
              <a:t>Carbides are of three types: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Covalent carbides</a:t>
            </a:r>
          </a:p>
          <a:p>
            <a:pPr marL="624078" indent="-514350">
              <a:buFont typeface="+mj-lt"/>
              <a:buAutoNum type="arabicPeriod"/>
            </a:pPr>
            <a:endParaRPr lang="en-US" dirty="0"/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Ionic carbides</a:t>
            </a:r>
          </a:p>
          <a:p>
            <a:pPr marL="624078" indent="-514350">
              <a:buFont typeface="+mj-lt"/>
              <a:buAutoNum type="arabicPeriod"/>
            </a:pPr>
            <a:endParaRPr lang="en-US" dirty="0"/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Interstitial carbides.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Carbides of Calcium &amp; Silicon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0B2415-2C94-8C59-F7F9-EF9CFB105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carbides contain carbon covalently bonded to elements having </a:t>
            </a:r>
            <a:r>
              <a:rPr lang="en-US" dirty="0" err="1"/>
              <a:t>electronegativity</a:t>
            </a:r>
            <a:r>
              <a:rPr lang="en-US" dirty="0"/>
              <a:t> similar to carbon or with elements having higher </a:t>
            </a:r>
            <a:r>
              <a:rPr lang="en-US" dirty="0" err="1"/>
              <a:t>electronegativity</a:t>
            </a:r>
            <a:r>
              <a:rPr lang="en-US" dirty="0"/>
              <a:t>.</a:t>
            </a:r>
          </a:p>
          <a:p>
            <a:r>
              <a:rPr lang="en-US" dirty="0"/>
              <a:t>Two important covalent carbides are :</a:t>
            </a:r>
          </a:p>
          <a:p>
            <a:r>
              <a:rPr lang="en-US" dirty="0">
                <a:solidFill>
                  <a:srgbClr val="FF0000"/>
                </a:solidFill>
              </a:rPr>
              <a:t>Silicon carbide and boron carbide</a:t>
            </a:r>
            <a:r>
              <a:rPr lang="en-US" dirty="0"/>
              <a:t>.</a:t>
            </a:r>
          </a:p>
          <a:p>
            <a:r>
              <a:rPr lang="en-US" dirty="0" err="1">
                <a:solidFill>
                  <a:srgbClr val="FF0000"/>
                </a:solidFill>
              </a:rPr>
              <a:t>SiC</a:t>
            </a:r>
            <a:r>
              <a:rPr lang="en-US" dirty="0"/>
              <a:t> is used as abrasive and </a:t>
            </a:r>
            <a:r>
              <a:rPr lang="en-US" dirty="0">
                <a:solidFill>
                  <a:srgbClr val="FF0000"/>
                </a:solidFill>
              </a:rPr>
              <a:t>B</a:t>
            </a:r>
            <a:r>
              <a:rPr lang="en-US" baseline="-25000" dirty="0">
                <a:solidFill>
                  <a:srgbClr val="FF0000"/>
                </a:solidFill>
              </a:rPr>
              <a:t>4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/>
              <a:t>  being harder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Covalent carbides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528F4D-1DEE-62CD-B926-0C083BEE5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It is also known as </a:t>
            </a:r>
            <a:r>
              <a:rPr lang="en-US" dirty="0" err="1"/>
              <a:t>Carborundum</a:t>
            </a:r>
            <a:r>
              <a:rPr lang="en-US" dirty="0"/>
              <a:t> and has formula </a:t>
            </a:r>
            <a:r>
              <a:rPr lang="en-US" dirty="0" err="1"/>
              <a:t>SiC</a:t>
            </a:r>
            <a:endParaRPr lang="en-US" dirty="0"/>
          </a:p>
          <a:p>
            <a:r>
              <a:rPr lang="en-US" dirty="0"/>
              <a:t>Preparation: It is prepared by heating a mixture of coke and silicon dioxide in electric furnace at 2000-2500 ⁰C</a:t>
            </a:r>
          </a:p>
          <a:p>
            <a:r>
              <a:rPr lang="en-US" dirty="0"/>
              <a:t>SiO</a:t>
            </a:r>
            <a:r>
              <a:rPr lang="en-US" baseline="-25000" dirty="0"/>
              <a:t>2</a:t>
            </a:r>
            <a:r>
              <a:rPr lang="en-US" dirty="0"/>
              <a:t>  +  2C             Si  +   2CO</a:t>
            </a:r>
          </a:p>
          <a:p>
            <a:pPr>
              <a:buNone/>
            </a:pPr>
            <a:r>
              <a:rPr lang="en-US" dirty="0"/>
              <a:t>     Si   +   C                  </a:t>
            </a:r>
            <a:r>
              <a:rPr lang="en-US" dirty="0" err="1"/>
              <a:t>SiC</a:t>
            </a:r>
            <a:endParaRPr lang="en-US" dirty="0"/>
          </a:p>
          <a:p>
            <a:pPr>
              <a:buNone/>
            </a:pPr>
            <a:r>
              <a:rPr lang="en-US" dirty="0"/>
              <a:t>  </a:t>
            </a:r>
          </a:p>
          <a:p>
            <a:pPr>
              <a:buNone/>
            </a:pPr>
            <a:r>
              <a:rPr lang="en-US" dirty="0"/>
              <a:t>  It can also be prepared by passing acetylene on heated silicon.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   2Si    +    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2 </a:t>
            </a:r>
            <a:r>
              <a:rPr lang="en-US" dirty="0"/>
              <a:t>         2SiC    +   H</a:t>
            </a:r>
            <a:r>
              <a:rPr lang="en-US" baseline="-25000" dirty="0"/>
              <a:t>2</a:t>
            </a:r>
          </a:p>
          <a:p>
            <a:pPr>
              <a:buNone/>
            </a:pPr>
            <a:endParaRPr lang="en-US" baseline="-25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SILICON CARBIDE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971800" y="35052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819400" y="38862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733800" y="54102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C93C6-5015-7C8E-EDC8-E61148A92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It is a </a:t>
            </a:r>
            <a:r>
              <a:rPr lang="en-US" dirty="0" err="1"/>
              <a:t>colourless</a:t>
            </a:r>
            <a:r>
              <a:rPr lang="en-US" dirty="0"/>
              <a:t> covalent compound .It is hard as diamond .</a:t>
            </a:r>
          </a:p>
          <a:p>
            <a:r>
              <a:rPr lang="en-US" dirty="0"/>
              <a:t>It is widely used as an abrasive called </a:t>
            </a:r>
            <a:r>
              <a:rPr lang="en-US" dirty="0" err="1"/>
              <a:t>Carborundum</a:t>
            </a:r>
            <a:r>
              <a:rPr lang="en-US" dirty="0"/>
              <a:t>.</a:t>
            </a:r>
          </a:p>
          <a:p>
            <a:r>
              <a:rPr lang="en-US" dirty="0"/>
              <a:t>It reacts with sodium hydroxide in presence of oxygen</a:t>
            </a:r>
          </a:p>
          <a:p>
            <a:r>
              <a:rPr lang="en-US" dirty="0" err="1"/>
              <a:t>SiC</a:t>
            </a:r>
            <a:r>
              <a:rPr lang="en-US" dirty="0"/>
              <a:t> + 4NaOH +2O</a:t>
            </a:r>
            <a:r>
              <a:rPr lang="en-US" baseline="-25000" dirty="0"/>
              <a:t>2  </a:t>
            </a:r>
            <a:r>
              <a:rPr lang="en-US" dirty="0"/>
              <a:t>       Na</a:t>
            </a:r>
            <a:r>
              <a:rPr lang="en-US" baseline="-25000" dirty="0"/>
              <a:t>2</a:t>
            </a:r>
            <a:r>
              <a:rPr lang="en-US" dirty="0"/>
              <a:t>CO</a:t>
            </a:r>
            <a:r>
              <a:rPr lang="en-US" baseline="-25000" dirty="0"/>
              <a:t>3</a:t>
            </a:r>
            <a:r>
              <a:rPr lang="en-US" dirty="0"/>
              <a:t>+Na</a:t>
            </a:r>
            <a:r>
              <a:rPr lang="en-US" baseline="-25000" dirty="0"/>
              <a:t>2</a:t>
            </a:r>
            <a:r>
              <a:rPr lang="en-US" dirty="0"/>
              <a:t>SiO</a:t>
            </a:r>
            <a:r>
              <a:rPr lang="en-US" baseline="-25000" dirty="0"/>
              <a:t>3</a:t>
            </a:r>
            <a:r>
              <a:rPr lang="en-US" dirty="0"/>
              <a:t>+2H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/>
              <a:t>It reacts with elemental chlorine to give silicon tetrachloride at 100  C</a:t>
            </a:r>
          </a:p>
          <a:p>
            <a:r>
              <a:rPr lang="en-US" dirty="0" err="1"/>
              <a:t>SiC</a:t>
            </a:r>
            <a:r>
              <a:rPr lang="en-US" dirty="0"/>
              <a:t> + 2Cl</a:t>
            </a:r>
            <a:r>
              <a:rPr lang="en-US" baseline="-25000" dirty="0"/>
              <a:t>2</a:t>
            </a:r>
            <a:r>
              <a:rPr lang="en-US" dirty="0"/>
              <a:t>             SiCl</a:t>
            </a:r>
            <a:r>
              <a:rPr lang="en-US" baseline="-25000" dirty="0"/>
              <a:t>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Properties of </a:t>
            </a:r>
            <a:r>
              <a:rPr lang="en-US" u="sng" dirty="0" err="1"/>
              <a:t>SiC</a:t>
            </a:r>
            <a:r>
              <a:rPr lang="en-US" u="sng" dirty="0"/>
              <a:t> (</a:t>
            </a:r>
            <a:r>
              <a:rPr lang="en-US" u="sng" dirty="0" err="1"/>
              <a:t>Carborundum</a:t>
            </a:r>
            <a:r>
              <a:rPr lang="en-US" u="sng" dirty="0"/>
              <a:t>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95800" y="40386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895600" y="56388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4D51DD-E41D-2436-0292-22711E02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Structure of </a:t>
            </a:r>
            <a:r>
              <a:rPr lang="en-US" u="sng" dirty="0" err="1"/>
              <a:t>SiC</a:t>
            </a:r>
            <a:r>
              <a:rPr lang="en-US" u="sng" dirty="0"/>
              <a:t>    3d and 2D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It has a three dimensional network of silicon and carbon atoms .Each carbon and silicon atom is </a:t>
            </a:r>
            <a:r>
              <a:rPr lang="en-US" dirty="0" err="1"/>
              <a:t>tetrahedrally</a:t>
            </a:r>
            <a:r>
              <a:rPr lang="en-US" dirty="0"/>
              <a:t> surrounded  by silicon and carbon respectively </a:t>
            </a:r>
            <a:r>
              <a:rPr lang="en-US" dirty="0" err="1"/>
              <a:t>i.e</a:t>
            </a:r>
            <a:r>
              <a:rPr lang="en-US" dirty="0"/>
              <a:t> each carbon by four silicon and each silicon by four carbon.</a:t>
            </a:r>
          </a:p>
          <a:p>
            <a:r>
              <a:rPr lang="en-US" dirty="0"/>
              <a:t>The tetrahedral structure is similar to diamond and therefore it is as hard as diamond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122" name="Picture 2" descr="C:\Users\admin\Desktop\2D Si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4343400"/>
            <a:ext cx="2451100" cy="1617663"/>
          </a:xfrm>
          <a:prstGeom prst="rect">
            <a:avLst/>
          </a:prstGeom>
          <a:noFill/>
        </p:spPr>
      </p:pic>
      <p:pic>
        <p:nvPicPr>
          <p:cNvPr id="5123" name="Picture 3" descr="C:\Users\admin\Desktop\SiC.gif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95400"/>
            <a:ext cx="4572000" cy="2971800"/>
          </a:xfrm>
          <a:prstGeom prst="rect">
            <a:avLst/>
          </a:prstGeo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7035BB-FBA4-7E97-18C5-3FC051104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u="sng" dirty="0"/>
              <a:t>IONIC CARBIDES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BC75D1-E9A5-9D7B-63C6-0D33DF286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It is an ionic carbide under the category </a:t>
            </a:r>
            <a:r>
              <a:rPr lang="en-US" dirty="0" err="1"/>
              <a:t>acetylides</a:t>
            </a:r>
            <a:endParaRPr lang="en-US" dirty="0"/>
          </a:p>
          <a:p>
            <a:r>
              <a:rPr lang="en-US" i="1" u="sng" dirty="0" err="1"/>
              <a:t>Preparation</a:t>
            </a:r>
            <a:r>
              <a:rPr lang="en-US" dirty="0" err="1"/>
              <a:t>:By</a:t>
            </a:r>
            <a:r>
              <a:rPr lang="en-US" dirty="0"/>
              <a:t> heating lime with coke in a furnace</a:t>
            </a:r>
          </a:p>
          <a:p>
            <a:r>
              <a:rPr lang="en-US" dirty="0" err="1"/>
              <a:t>CaO</a:t>
            </a:r>
            <a:r>
              <a:rPr lang="en-US" dirty="0"/>
              <a:t> +  C          CaC</a:t>
            </a:r>
            <a:r>
              <a:rPr lang="en-US" baseline="-25000" dirty="0"/>
              <a:t>2</a:t>
            </a:r>
            <a:r>
              <a:rPr lang="en-US" dirty="0"/>
              <a:t>   +   CO</a:t>
            </a:r>
          </a:p>
          <a:p>
            <a:r>
              <a:rPr lang="en-US" i="1" u="sng" dirty="0"/>
              <a:t>Properties :</a:t>
            </a:r>
          </a:p>
          <a:p>
            <a:r>
              <a:rPr lang="en-US" dirty="0"/>
              <a:t>It gives acetylene on hydrolysis.</a:t>
            </a:r>
          </a:p>
          <a:p>
            <a:r>
              <a:rPr lang="en-US" dirty="0"/>
              <a:t>CaC</a:t>
            </a:r>
            <a:r>
              <a:rPr lang="en-US" baseline="-25000" dirty="0"/>
              <a:t>2</a:t>
            </a:r>
            <a:r>
              <a:rPr lang="en-US" dirty="0"/>
              <a:t>  +2H</a:t>
            </a:r>
            <a:r>
              <a:rPr lang="en-US" baseline="-25000" dirty="0"/>
              <a:t>2</a:t>
            </a:r>
            <a:r>
              <a:rPr lang="en-US" dirty="0"/>
              <a:t>O          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 +   Ca(OH)</a:t>
            </a:r>
            <a:r>
              <a:rPr lang="en-US" baseline="-25000" dirty="0"/>
              <a:t>2</a:t>
            </a:r>
          </a:p>
          <a:p>
            <a:endParaRPr lang="en-US" dirty="0"/>
          </a:p>
          <a:p>
            <a:r>
              <a:rPr lang="en-US" dirty="0"/>
              <a:t>With nitrogen it gives calcium </a:t>
            </a:r>
            <a:r>
              <a:rPr lang="en-US" dirty="0" err="1"/>
              <a:t>cyanamide</a:t>
            </a:r>
            <a:r>
              <a:rPr lang="en-US" dirty="0"/>
              <a:t>, a </a:t>
            </a:r>
            <a:r>
              <a:rPr lang="en-US" dirty="0" err="1"/>
              <a:t>fertiliser</a:t>
            </a:r>
            <a:endParaRPr lang="en-US" dirty="0"/>
          </a:p>
          <a:p>
            <a:r>
              <a:rPr lang="en-US" dirty="0"/>
              <a:t>CaC</a:t>
            </a:r>
            <a:r>
              <a:rPr lang="en-US" baseline="-25000" dirty="0"/>
              <a:t>2 </a:t>
            </a:r>
            <a:r>
              <a:rPr lang="en-US" dirty="0"/>
              <a:t>    +   N</a:t>
            </a:r>
            <a:r>
              <a:rPr lang="en-US" baseline="-25000" dirty="0"/>
              <a:t>2 </a:t>
            </a:r>
            <a:r>
              <a:rPr lang="en-US" dirty="0"/>
              <a:t>           </a:t>
            </a:r>
            <a:r>
              <a:rPr lang="en-US" dirty="0" err="1"/>
              <a:t>CaNCN</a:t>
            </a:r>
            <a:r>
              <a:rPr lang="en-US" dirty="0"/>
              <a:t>    +    C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Calcium Carbide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BF45FE-A684-EAF5-1D1B-687F79887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STRUCTURE OF CaC</a:t>
            </a:r>
            <a:r>
              <a:rPr lang="en-US" u="sng" baseline="-25000" dirty="0"/>
              <a:t>2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2" descr="C:\Users\admin\Desktop\CALC2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95400"/>
            <a:ext cx="4876800" cy="4114800"/>
          </a:xfrm>
          <a:prstGeom prst="rect">
            <a:avLst/>
          </a:prstGeom>
          <a:noFill/>
        </p:spPr>
      </p:pic>
      <p:pic>
        <p:nvPicPr>
          <p:cNvPr id="16" name="Picture 2" descr="C:\Users\admin\Desktop\CaC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 bwMode="auto">
          <a:xfrm>
            <a:off x="6019800" y="152400"/>
            <a:ext cx="2819400" cy="1676400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DE88E4-2C15-92D5-A7A4-216DCB023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Li       Be        B      C   Second Period</a:t>
            </a:r>
          </a:p>
          <a:p>
            <a:r>
              <a:rPr lang="en-US" dirty="0"/>
              <a:t>Na     Mg    Al      Si      Third Period</a:t>
            </a:r>
          </a:p>
          <a:p>
            <a:r>
              <a:rPr lang="en-US" dirty="0"/>
              <a:t>The above relationship between Li and Mg; Be and Al ; B and Si   is diagonal relationship</a:t>
            </a:r>
          </a:p>
          <a:p>
            <a:r>
              <a:rPr lang="en-US" dirty="0"/>
              <a:t>The basic cause of this relationship is similarity in the properties of the elements of second period with elements to their lower right in third period .</a:t>
            </a:r>
          </a:p>
          <a:p>
            <a:r>
              <a:rPr lang="en-US" dirty="0"/>
              <a:t>This similarity arises because two opposing tendencies along period and group cancel each other diagonally and hence becomes same.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u="sng" dirty="0"/>
              <a:t>Diagonal relation between B(Group 13</a:t>
            </a:r>
            <a:r>
              <a:rPr lang="en-US" u="sng" dirty="0"/>
              <a:t>) </a:t>
            </a:r>
            <a:r>
              <a:rPr lang="en-US" sz="3100" u="sng" dirty="0"/>
              <a:t>&amp;Si(Group 14)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143000" y="1676400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209800" y="18288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200400" y="18288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D09025-AE79-8641-41FD-59B8C689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830763"/>
          </a:xfrm>
        </p:spPr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           10    9      8     7    6     5</a:t>
            </a:r>
          </a:p>
          <a:p>
            <a:pPr>
              <a:buNone/>
            </a:pPr>
            <a:r>
              <a:rPr lang="en-US" dirty="0"/>
              <a:t>               </a:t>
            </a:r>
          </a:p>
          <a:p>
            <a:pPr>
              <a:buNone/>
            </a:pPr>
            <a:r>
              <a:rPr lang="en-US" dirty="0"/>
              <a:t>             11      10     9     8     7     6    </a:t>
            </a:r>
          </a:p>
          <a:p>
            <a:pPr>
              <a:buNone/>
            </a:pPr>
            <a:r>
              <a:rPr lang="en-US" dirty="0"/>
              <a:t>             12     11     10   9     8      7</a:t>
            </a:r>
          </a:p>
          <a:p>
            <a:pPr>
              <a:buNone/>
            </a:pPr>
            <a:r>
              <a:rPr lang="en-US" dirty="0"/>
              <a:t>              </a:t>
            </a:r>
            <a:r>
              <a:rPr lang="en-US" sz="2800" dirty="0"/>
              <a:t>Diagonally the electropositive character</a:t>
            </a:r>
          </a:p>
          <a:p>
            <a:pPr>
              <a:buNone/>
            </a:pPr>
            <a:r>
              <a:rPr lang="en-US" sz="2800" dirty="0"/>
              <a:t>                                  remains same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u="sng" dirty="0"/>
              <a:t>Diagonal relationship       Concept 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76400" y="914400"/>
            <a:ext cx="5715000" cy="2286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dirty="0"/>
              <a:t>Decreasing electropositive character PERIOD    (LEFT TO RIGHT)</a:t>
            </a:r>
          </a:p>
        </p:txBody>
      </p:sp>
      <p:sp>
        <p:nvSpPr>
          <p:cNvPr id="5" name="Down Arrow 4"/>
          <p:cNvSpPr/>
          <p:nvPr/>
        </p:nvSpPr>
        <p:spPr>
          <a:xfrm>
            <a:off x="-304800" y="2438400"/>
            <a:ext cx="2514600" cy="441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dirty="0"/>
              <a:t>INCREASING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Eletro</a:t>
            </a:r>
            <a:r>
              <a:rPr lang="en-US" dirty="0"/>
              <a:t> +</a:t>
            </a:r>
          </a:p>
          <a:p>
            <a:pPr>
              <a:buNone/>
            </a:pPr>
            <a:r>
              <a:rPr lang="en-US" dirty="0"/>
              <a:t>Character</a:t>
            </a:r>
          </a:p>
          <a:p>
            <a:pPr>
              <a:buNone/>
            </a:pPr>
            <a:r>
              <a:rPr lang="en-US" dirty="0"/>
              <a:t>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Along      GROUP</a:t>
            </a:r>
          </a:p>
          <a:p>
            <a:pPr>
              <a:buNone/>
            </a:pPr>
            <a:endParaRPr lang="en-US" dirty="0"/>
          </a:p>
          <a:p>
            <a:pPr algn="ctr"/>
            <a:r>
              <a:rPr lang="en-US" dirty="0"/>
              <a:t>TOP TO BOTTOM</a:t>
            </a:r>
          </a:p>
          <a:p>
            <a:pPr algn="ctr"/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-114300" y="4610100"/>
            <a:ext cx="3429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905000" y="2819400"/>
            <a:ext cx="4648200" cy="3429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819400" y="2743200"/>
            <a:ext cx="3810000" cy="297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733800" y="2895600"/>
            <a:ext cx="3124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785252-FEA8-E212-93DA-3D5CABE2B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Both are non metals with high m.pt and b.pt</a:t>
            </a:r>
          </a:p>
          <a:p>
            <a:r>
              <a:rPr lang="en-US" dirty="0"/>
              <a:t>Both exist in allotropic forms</a:t>
            </a:r>
          </a:p>
          <a:p>
            <a:r>
              <a:rPr lang="en-US" dirty="0"/>
              <a:t>Both form hydrides called </a:t>
            </a:r>
            <a:r>
              <a:rPr lang="en-US" dirty="0" err="1"/>
              <a:t>boranes</a:t>
            </a:r>
            <a:r>
              <a:rPr lang="en-US" dirty="0"/>
              <a:t> and </a:t>
            </a:r>
            <a:r>
              <a:rPr lang="en-US" dirty="0" err="1"/>
              <a:t>silanes</a:t>
            </a:r>
            <a:r>
              <a:rPr lang="en-US" dirty="0"/>
              <a:t> respectively which catch fire spontaneously.</a:t>
            </a:r>
          </a:p>
          <a:p>
            <a:r>
              <a:rPr lang="en-US" dirty="0"/>
              <a:t>Both form weak acids  H</a:t>
            </a:r>
            <a:r>
              <a:rPr lang="en-US" baseline="-25000" dirty="0"/>
              <a:t>3</a:t>
            </a:r>
            <a:r>
              <a:rPr lang="en-US" dirty="0"/>
              <a:t>BO</a:t>
            </a:r>
            <a:r>
              <a:rPr lang="en-US" baseline="-25000" dirty="0"/>
              <a:t>3 </a:t>
            </a:r>
            <a:r>
              <a:rPr lang="en-US" dirty="0"/>
              <a:t> and H</a:t>
            </a:r>
            <a:r>
              <a:rPr lang="en-US" baseline="-25000" dirty="0"/>
              <a:t>2</a:t>
            </a:r>
            <a:r>
              <a:rPr lang="en-US" dirty="0"/>
              <a:t>SiO</a:t>
            </a:r>
            <a:r>
              <a:rPr lang="en-US" baseline="-25000" dirty="0"/>
              <a:t>3</a:t>
            </a:r>
          </a:p>
          <a:p>
            <a:r>
              <a:rPr lang="en-US" dirty="0"/>
              <a:t>Halides of both fume in moist air</a:t>
            </a:r>
          </a:p>
          <a:p>
            <a:r>
              <a:rPr lang="en-US" dirty="0"/>
              <a:t>BCl</a:t>
            </a:r>
            <a:r>
              <a:rPr lang="en-US" baseline="-25000" dirty="0"/>
              <a:t>3</a:t>
            </a:r>
            <a:r>
              <a:rPr lang="en-US" dirty="0"/>
              <a:t>+ H</a:t>
            </a:r>
            <a:r>
              <a:rPr lang="en-US" baseline="-25000" dirty="0"/>
              <a:t>2</a:t>
            </a:r>
            <a:r>
              <a:rPr lang="en-US" dirty="0"/>
              <a:t>O        B(OH)</a:t>
            </a:r>
            <a:r>
              <a:rPr lang="en-US" baseline="-25000" dirty="0"/>
              <a:t>3</a:t>
            </a:r>
            <a:r>
              <a:rPr lang="en-US" dirty="0"/>
              <a:t>   +    3HCl</a:t>
            </a:r>
          </a:p>
          <a:p>
            <a:r>
              <a:rPr lang="en-US" dirty="0"/>
              <a:t>Carbides of both B</a:t>
            </a:r>
            <a:r>
              <a:rPr lang="en-US" baseline="-25000" dirty="0"/>
              <a:t>4</a:t>
            </a:r>
            <a:r>
              <a:rPr lang="en-US" dirty="0"/>
              <a:t>C and </a:t>
            </a:r>
            <a:r>
              <a:rPr lang="en-US" dirty="0" err="1"/>
              <a:t>SiC</a:t>
            </a:r>
            <a:r>
              <a:rPr lang="en-US" dirty="0"/>
              <a:t>  are hard and used as abrasive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u="sng" dirty="0"/>
              <a:t>Similarities between B and Si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3979F1-6D20-0330-6C88-6B794E72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CO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 is  a gas and SiO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   is  a solid</a:t>
            </a:r>
          </a:p>
          <a:p>
            <a:r>
              <a:rPr lang="en-US" dirty="0"/>
              <a:t>Hint: CO2 is discrete molecule with pi bonding,SiO2 is giant molecule with sigma bonding</a:t>
            </a:r>
          </a:p>
          <a:p>
            <a:r>
              <a:rPr lang="en-US" dirty="0">
                <a:solidFill>
                  <a:srgbClr val="FF0000"/>
                </a:solidFill>
              </a:rPr>
              <a:t>CCl</a:t>
            </a:r>
            <a:r>
              <a:rPr lang="en-US" baseline="-25000" dirty="0">
                <a:solidFill>
                  <a:srgbClr val="FF0000"/>
                </a:solidFill>
              </a:rPr>
              <a:t>4</a:t>
            </a:r>
            <a:r>
              <a:rPr lang="en-US" dirty="0">
                <a:solidFill>
                  <a:srgbClr val="FF0000"/>
                </a:solidFill>
              </a:rPr>
              <a:t> cannot be hydrolysed,SiCl</a:t>
            </a:r>
            <a:r>
              <a:rPr lang="en-US" baseline="-25000" dirty="0">
                <a:solidFill>
                  <a:srgbClr val="FF0000"/>
                </a:solidFill>
              </a:rPr>
              <a:t>4</a:t>
            </a:r>
            <a:r>
              <a:rPr lang="en-US" dirty="0">
                <a:solidFill>
                  <a:srgbClr val="FF0000"/>
                </a:solidFill>
              </a:rPr>
              <a:t> can be </a:t>
            </a:r>
            <a:r>
              <a:rPr lang="en-US" dirty="0" err="1">
                <a:solidFill>
                  <a:srgbClr val="FF0000"/>
                </a:solidFill>
              </a:rPr>
              <a:t>hydrolysed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r>
              <a:rPr lang="en-US" dirty="0"/>
              <a:t>Hint: Si has vacant d orbital in valence shell where </a:t>
            </a:r>
            <a:r>
              <a:rPr lang="en-US" dirty="0" err="1"/>
              <a:t>nucleophilic</a:t>
            </a:r>
            <a:r>
              <a:rPr lang="en-US" dirty="0"/>
              <a:t> attack of water can occur.</a:t>
            </a:r>
          </a:p>
          <a:p>
            <a:r>
              <a:rPr lang="en-US" dirty="0">
                <a:solidFill>
                  <a:srgbClr val="FF0000"/>
                </a:solidFill>
              </a:rPr>
              <a:t>C and Si are tetravalent while </a:t>
            </a:r>
            <a:r>
              <a:rPr lang="en-US" dirty="0" err="1">
                <a:solidFill>
                  <a:srgbClr val="FF0000"/>
                </a:solidFill>
              </a:rPr>
              <a:t>Ge,Sn,Pb</a:t>
            </a:r>
            <a:r>
              <a:rPr lang="en-US" dirty="0">
                <a:solidFill>
                  <a:srgbClr val="FF0000"/>
                </a:solidFill>
              </a:rPr>
              <a:t> show </a:t>
            </a:r>
            <a:r>
              <a:rPr lang="en-US" dirty="0" err="1">
                <a:solidFill>
                  <a:srgbClr val="FF0000"/>
                </a:solidFill>
              </a:rPr>
              <a:t>divalency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/>
              <a:t>Hint:Inert</a:t>
            </a:r>
            <a:r>
              <a:rPr lang="en-US" dirty="0"/>
              <a:t> pair effect.</a:t>
            </a:r>
          </a:p>
          <a:p>
            <a:r>
              <a:rPr lang="en-US" dirty="0">
                <a:solidFill>
                  <a:srgbClr val="FF0000"/>
                </a:solidFill>
              </a:rPr>
              <a:t>Write short </a:t>
            </a:r>
            <a:r>
              <a:rPr lang="en-US">
                <a:solidFill>
                  <a:srgbClr val="FF0000"/>
                </a:solidFill>
              </a:rPr>
              <a:t>note :</a:t>
            </a:r>
          </a:p>
          <a:p>
            <a:r>
              <a:rPr lang="en-US">
                <a:solidFill>
                  <a:srgbClr val="FF0000"/>
                </a:solidFill>
              </a:rPr>
              <a:t>Dry </a:t>
            </a:r>
            <a:r>
              <a:rPr lang="en-US" dirty="0">
                <a:solidFill>
                  <a:srgbClr val="FF0000"/>
                </a:solidFill>
              </a:rPr>
              <a:t>ice  ,Silicates  ,  </a:t>
            </a:r>
            <a:r>
              <a:rPr lang="en-US" dirty="0" err="1">
                <a:solidFill>
                  <a:srgbClr val="FF0000"/>
                </a:solidFill>
              </a:rPr>
              <a:t>Teflon,Interstitial</a:t>
            </a:r>
            <a:r>
              <a:rPr lang="en-US" dirty="0">
                <a:solidFill>
                  <a:srgbClr val="FF0000"/>
                </a:solidFill>
              </a:rPr>
              <a:t> carbides.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Some basic questions : Group 14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7BED7A-8DE4-D23F-E33B-B451811A4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4800600"/>
            <a:ext cx="7481776" cy="381000"/>
          </a:xfrm>
        </p:spPr>
        <p:txBody>
          <a:bodyPr/>
          <a:lstStyle/>
          <a:p>
            <a:r>
              <a:rPr lang="en-US" dirty="0"/>
              <a:t>Comment on </a:t>
            </a:r>
            <a:r>
              <a:rPr lang="en-US"/>
              <a:t>above diagram……….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Thank you with a hope that you will revise the questions of group 14 that you have studied in your lower classes.</a:t>
            </a:r>
          </a:p>
          <a:p>
            <a:r>
              <a:rPr lang="en-US" dirty="0"/>
              <a:t>Next topic</a:t>
            </a:r>
            <a:r>
              <a:rPr lang="en-US"/>
              <a:t>: Group 15</a:t>
            </a:r>
          </a:p>
        </p:txBody>
      </p:sp>
      <p:pic>
        <p:nvPicPr>
          <p:cNvPr id="1026" name="Picture 2" descr="C:\Users\admin\Desktop\quest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0" y="838200"/>
            <a:ext cx="4571999" cy="4038600"/>
          </a:xfrm>
          <a:prstGeom prst="rect">
            <a:avLst/>
          </a:prstGeom>
          <a:noFill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80D8404-1617-9EF7-435E-485F1D285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SGGSJ GC Paonta Sahib.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292</TotalTime>
  <Words>1445</Words>
  <Application>Microsoft Office PowerPoint</Application>
  <PresentationFormat>On-screen Show (4:3)</PresentationFormat>
  <Paragraphs>181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Calibri</vt:lpstr>
      <vt:lpstr>Lucida Sans Unicode</vt:lpstr>
      <vt:lpstr>Verdana</vt:lpstr>
      <vt:lpstr>Wingdings 2</vt:lpstr>
      <vt:lpstr>Wingdings 3</vt:lpstr>
      <vt:lpstr>Concourse</vt:lpstr>
      <vt:lpstr>CHEM DSE 202  SECTION B </vt:lpstr>
      <vt:lpstr>Topics Covered</vt:lpstr>
      <vt:lpstr>Group 14</vt:lpstr>
      <vt:lpstr>Allotropic forms </vt:lpstr>
      <vt:lpstr>Allotropes of Carbon  Diamond form </vt:lpstr>
      <vt:lpstr>Allotropes of Carbon Graphite form</vt:lpstr>
      <vt:lpstr>Allotropes of Carbon  : Fullerene</vt:lpstr>
      <vt:lpstr>     Fullerenes</vt:lpstr>
      <vt:lpstr>        Simplest fullerene C60      </vt:lpstr>
      <vt:lpstr>Carbides of Calcium &amp; Silicon</vt:lpstr>
      <vt:lpstr>Covalent carbides</vt:lpstr>
      <vt:lpstr>SILICON CARBIDE</vt:lpstr>
      <vt:lpstr>Properties of SiC (Carborundum)</vt:lpstr>
      <vt:lpstr>Structure of SiC    3d and 2D</vt:lpstr>
      <vt:lpstr>IONIC CARBIDES</vt:lpstr>
      <vt:lpstr>Calcium Carbide</vt:lpstr>
      <vt:lpstr>STRUCTURE OF CaC2</vt:lpstr>
      <vt:lpstr>Diagonal relation between B(Group 13) &amp;Si(Group 14)</vt:lpstr>
      <vt:lpstr>Diagonal relationship       Concept </vt:lpstr>
      <vt:lpstr>Similarities between B and Si</vt:lpstr>
      <vt:lpstr>Some basic questions : Group 14</vt:lpstr>
      <vt:lpstr>Comment on above diagram……….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 DSE 202  SECTION B</dc:title>
  <dc:creator>admin</dc:creator>
  <cp:lastModifiedBy>amitajoshi1231@outlook.com</cp:lastModifiedBy>
  <cp:revision>33</cp:revision>
  <dcterms:created xsi:type="dcterms:W3CDTF">2020-09-30T05:16:29Z</dcterms:created>
  <dcterms:modified xsi:type="dcterms:W3CDTF">2022-07-16T08:01:05Z</dcterms:modified>
</cp:coreProperties>
</file>